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6"/>
  </p:notesMasterIdLst>
  <p:handoutMasterIdLst>
    <p:handoutMasterId r:id="rId17"/>
  </p:handoutMasterIdLst>
  <p:sldIdLst>
    <p:sldId id="256" r:id="rId2"/>
    <p:sldId id="258" r:id="rId3"/>
    <p:sldId id="259" r:id="rId4"/>
    <p:sldId id="257" r:id="rId5"/>
    <p:sldId id="260" r:id="rId6"/>
    <p:sldId id="261" r:id="rId7"/>
    <p:sldId id="262" r:id="rId8"/>
    <p:sldId id="263" r:id="rId9"/>
    <p:sldId id="266" r:id="rId10"/>
    <p:sldId id="268" r:id="rId11"/>
    <p:sldId id="267" r:id="rId12"/>
    <p:sldId id="270" r:id="rId13"/>
    <p:sldId id="269" r:id="rId14"/>
    <p:sldId id="271" r:id="rId15"/>
  </p:sldIdLst>
  <p:sldSz cx="9906000" cy="6858000" type="A4"/>
  <p:notesSz cx="6858000" cy="994568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33CC33"/>
    <a:srgbClr val="FFFF00"/>
    <a:srgbClr val="FF99FF"/>
    <a:srgbClr val="4C6D35"/>
    <a:srgbClr val="2F4321"/>
    <a:srgbClr val="73A551"/>
    <a:srgbClr val="587E3E"/>
    <a:srgbClr val="5F5F5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5" autoAdjust="0"/>
    <p:restoredTop sz="86441" autoAdjust="0"/>
  </p:normalViewPr>
  <p:slideViewPr>
    <p:cSldViewPr>
      <p:cViewPr>
        <p:scale>
          <a:sx n="66" d="100"/>
          <a:sy n="66" d="100"/>
        </p:scale>
        <p:origin x="-1506" y="-52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4099" name="Rectangle 3"/>
          <p:cNvSpPr>
            <a:spLocks noGrp="1" noChangeArrowheads="1"/>
          </p:cNvSpPr>
          <p:nvPr>
            <p:ph type="dt" sz="quarter" idx="1"/>
          </p:nvPr>
        </p:nvSpPr>
        <p:spPr bwMode="auto">
          <a:xfrm>
            <a:off x="3884613"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4100" name="Rectangle 4"/>
          <p:cNvSpPr>
            <a:spLocks noGrp="1" noChangeArrowheads="1"/>
          </p:cNvSpPr>
          <p:nvPr>
            <p:ph type="ftr" sz="quarter" idx="2"/>
          </p:nvPr>
        </p:nvSpPr>
        <p:spPr bwMode="auto">
          <a:xfrm>
            <a:off x="0" y="9446678"/>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4101" name="Rectangle 5"/>
          <p:cNvSpPr>
            <a:spLocks noGrp="1" noChangeArrowheads="1"/>
          </p:cNvSpPr>
          <p:nvPr>
            <p:ph type="sldNum" sz="quarter" idx="3"/>
          </p:nvPr>
        </p:nvSpPr>
        <p:spPr bwMode="auto">
          <a:xfrm>
            <a:off x="3884613" y="9446678"/>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6531244-D153-4949-827E-B181FCC8B660}" type="slidenum">
              <a:rPr lang="en-US" altLang="ja-JP"/>
              <a:pPr/>
              <a:t>‹#›</a:t>
            </a:fld>
            <a:endParaRPr lang="en-US" altLang="ja-JP"/>
          </a:p>
        </p:txBody>
      </p:sp>
    </p:spTree>
    <p:extLst>
      <p:ext uri="{BB962C8B-B14F-4D97-AF65-F5344CB8AC3E}">
        <p14:creationId xmlns:p14="http://schemas.microsoft.com/office/powerpoint/2010/main" val="1106338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3075" name="Rectangle 3"/>
          <p:cNvSpPr>
            <a:spLocks noGrp="1" noChangeArrowheads="1"/>
          </p:cNvSpPr>
          <p:nvPr>
            <p:ph type="dt" idx="1"/>
          </p:nvPr>
        </p:nvSpPr>
        <p:spPr bwMode="auto">
          <a:xfrm>
            <a:off x="3884613"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3076" name="Rectangle 4"/>
          <p:cNvSpPr>
            <a:spLocks noGrp="1" noRot="1" noChangeAspect="1" noChangeArrowheads="1" noTextEdit="1"/>
          </p:cNvSpPr>
          <p:nvPr>
            <p:ph type="sldImg" idx="2"/>
          </p:nvPr>
        </p:nvSpPr>
        <p:spPr bwMode="auto">
          <a:xfrm>
            <a:off x="736600" y="746125"/>
            <a:ext cx="538480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724202"/>
            <a:ext cx="5486400" cy="447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8" name="Rectangle 6"/>
          <p:cNvSpPr>
            <a:spLocks noGrp="1" noChangeArrowheads="1"/>
          </p:cNvSpPr>
          <p:nvPr>
            <p:ph type="ftr" sz="quarter" idx="4"/>
          </p:nvPr>
        </p:nvSpPr>
        <p:spPr bwMode="auto">
          <a:xfrm>
            <a:off x="0" y="9446678"/>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3079" name="Rectangle 7"/>
          <p:cNvSpPr>
            <a:spLocks noGrp="1" noChangeArrowheads="1"/>
          </p:cNvSpPr>
          <p:nvPr>
            <p:ph type="sldNum" sz="quarter" idx="5"/>
          </p:nvPr>
        </p:nvSpPr>
        <p:spPr bwMode="auto">
          <a:xfrm>
            <a:off x="3884613" y="9446678"/>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13141F-3011-4646-8529-E3BD02960880}" type="slidenum">
              <a:rPr lang="en-US" altLang="ja-JP"/>
              <a:pPr/>
              <a:t>‹#›</a:t>
            </a:fld>
            <a:endParaRPr lang="en-US" altLang="ja-JP"/>
          </a:p>
        </p:txBody>
      </p:sp>
    </p:spTree>
    <p:extLst>
      <p:ext uri="{BB962C8B-B14F-4D97-AF65-F5344CB8AC3E}">
        <p14:creationId xmlns:p14="http://schemas.microsoft.com/office/powerpoint/2010/main" val="35058322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このページには、私作成したホームページのメイン画面で、原発事故により被災した広野の自然と子供たちで賑わったみかん山や二つ沼公園を元のように自然豊かな公園に戻したい。　また、今なお</a:t>
            </a:r>
            <a:r>
              <a:rPr lang="ja-JP" altLang="en-US" dirty="0" smtClean="0">
                <a:effectLst/>
              </a:rPr>
              <a:t>今なお避難暮らしを強いられている町民の心に、明るい希望を持てるようにとの思いで</a:t>
            </a:r>
            <a:r>
              <a:rPr kumimoji="1" lang="ja-JP" altLang="en-US" dirty="0" smtClean="0"/>
              <a:t>描いたものです。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　今回の取り組みを通して、タイトルに書いてあるようにオリーブというシンボルを通して田畑の再生と町民の帰還をなんとしても成し遂げなければ町は滅びてしまう。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私達の年代は良いとしても、これからここで生きていかなければならない若者に事故が原因であれ、私達は町の復興を成し遂げなければならない指命をおびていると決意し、今回の取り組みを考えました。</a:t>
            </a:r>
            <a:endParaRPr lang="ja-JP" altLang="en-US" dirty="0">
              <a:effectLst/>
            </a:endParaRPr>
          </a:p>
        </p:txBody>
      </p:sp>
      <p:sp>
        <p:nvSpPr>
          <p:cNvPr id="4" name="スライド番号プレースホルダー 3"/>
          <p:cNvSpPr>
            <a:spLocks noGrp="1"/>
          </p:cNvSpPr>
          <p:nvPr>
            <p:ph type="sldNum" sz="quarter" idx="10"/>
          </p:nvPr>
        </p:nvSpPr>
        <p:spPr/>
        <p:txBody>
          <a:bodyPr/>
          <a:lstStyle/>
          <a:p>
            <a:fld id="{BF13141F-3011-4646-8529-E3BD02960880}" type="slidenum">
              <a:rPr lang="en-US" altLang="ja-JP" smtClean="0"/>
              <a:pPr/>
              <a:t>1</a:t>
            </a:fld>
            <a:endParaRPr lang="en-US" altLang="ja-JP"/>
          </a:p>
        </p:txBody>
      </p:sp>
    </p:spTree>
    <p:extLst>
      <p:ext uri="{BB962C8B-B14F-4D97-AF65-F5344CB8AC3E}">
        <p14:creationId xmlns:p14="http://schemas.microsoft.com/office/powerpoint/2010/main" val="253510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取り組みの目的は何かといえば、今何をしなければならないか、何ができるかを考えた時、原発事故後に避難に振り回され放置された田畑を如何に再生するか、また今なお仮説や借り上げ住宅で癒されていない町民に、いかにしてまた自然豊かな広野町に帰って頂くかが大きな目的です。</a:t>
            </a:r>
            <a:endParaRPr lang="en-US" altLang="ja-JP" dirty="0" smtClean="0"/>
          </a:p>
          <a:p>
            <a:r>
              <a:rPr lang="ja-JP" altLang="en-US" dirty="0" smtClean="0"/>
              <a:t>　今回の取り組み以前の六次産業化や雇用の前に、如何に元の広野の形に返してあげるかが問題で、まずオリーブがそれを解決できる手段ならやろう。今できることからやって田畑の再生と町民の帰還を促そうと考えております。</a:t>
            </a:r>
            <a:endParaRPr lang="en-US" altLang="ja-JP" dirty="0" smtClean="0"/>
          </a:p>
          <a:p>
            <a:r>
              <a:rPr lang="ja-JP" altLang="en-US" dirty="0" smtClean="0"/>
              <a:t>　実際、町民がオリーブで町おこしを起こそうと考えた時点で六次産業化への道は、そう難しくないものと思われます。</a:t>
            </a:r>
            <a:endParaRPr lang="en-US" altLang="ja-JP" dirty="0" smtClean="0"/>
          </a:p>
          <a:p>
            <a:r>
              <a:rPr lang="ja-JP" altLang="en-US" dirty="0" smtClean="0"/>
              <a:t>私達は、金や物ではなく純粋にふる里に戻りたい、戻るためにはどうしたら良いか考えてこの取り組みを起案しました。本当は国・県に広野に住み実情を見てどうしたら元の広野に戻れるのか、そのために町民にどのような事をしてもらいたいのか行政サイドでなく一個人として考えて欲しいのです。　そうすれば、私達は苦しまず帰る事ができると思います。</a:t>
            </a:r>
            <a:endParaRPr lang="en-US" altLang="ja-JP" dirty="0" smtClean="0"/>
          </a:p>
        </p:txBody>
      </p:sp>
      <p:sp>
        <p:nvSpPr>
          <p:cNvPr id="4" name="スライド番号プレースホルダー 3"/>
          <p:cNvSpPr>
            <a:spLocks noGrp="1"/>
          </p:cNvSpPr>
          <p:nvPr>
            <p:ph type="sldNum" sz="quarter" idx="10"/>
          </p:nvPr>
        </p:nvSpPr>
        <p:spPr/>
        <p:txBody>
          <a:bodyPr/>
          <a:lstStyle/>
          <a:p>
            <a:fld id="{BF13141F-3011-4646-8529-E3BD02960880}" type="slidenum">
              <a:rPr lang="en-US" altLang="ja-JP" smtClean="0"/>
              <a:pPr/>
              <a:t>2</a:t>
            </a:fld>
            <a:endParaRPr lang="en-US" altLang="ja-JP"/>
          </a:p>
        </p:txBody>
      </p:sp>
    </p:spTree>
    <p:extLst>
      <p:ext uri="{BB962C8B-B14F-4D97-AF65-F5344CB8AC3E}">
        <p14:creationId xmlns:p14="http://schemas.microsoft.com/office/powerpoint/2010/main" val="253510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今回の取り組みの目的は、前ページに書いた通り田畑の再生と町民の帰還です。</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現状を見るとそのような状況にあるのか、まず</a:t>
            </a:r>
            <a:r>
              <a:rPr lang="en-US" altLang="ja-JP" dirty="0" smtClean="0">
                <a:effectLst/>
              </a:rPr>
              <a:t>1</a:t>
            </a:r>
            <a:r>
              <a:rPr lang="ja-JP" altLang="en-US" dirty="0" err="1" smtClean="0">
                <a:effectLst/>
              </a:rPr>
              <a:t>つは</a:t>
            </a:r>
            <a:r>
              <a:rPr lang="ja-JP" altLang="en-US" dirty="0" smtClean="0">
                <a:effectLst/>
              </a:rPr>
              <a:t>田畑は写真で見るようにセイダカアワダチソウや竹・雑草で見る影もありません、海岸線は車が通れた５</a:t>
            </a:r>
            <a:r>
              <a:rPr lang="en-US" altLang="ja-JP" dirty="0" smtClean="0">
                <a:effectLst/>
              </a:rPr>
              <a:t>m</a:t>
            </a:r>
            <a:r>
              <a:rPr lang="ja-JP" altLang="en-US" dirty="0" smtClean="0">
                <a:effectLst/>
              </a:rPr>
              <a:t>の高さのある防波堤が形もなく海に飲まれてしまっています。まず帰っても日常生活に必要なスーパーがありません、診療所も週</a:t>
            </a:r>
            <a:r>
              <a:rPr lang="en-US" altLang="ja-JP" dirty="0" smtClean="0">
                <a:effectLst/>
              </a:rPr>
              <a:t>2</a:t>
            </a:r>
            <a:r>
              <a:rPr lang="ja-JP" altLang="en-US" dirty="0" smtClean="0">
                <a:effectLst/>
              </a:rPr>
              <a:t>回しか利用できず、とっさの対応はできない状況です。実際町の職員も昼は役所で住居はいわき市と云う方が大部分です。その上まだ、放射能の不安がつきまとい帰る気持ちにならない状況にもあります。</a:t>
            </a:r>
            <a:endParaRPr lang="ja-JP" altLang="en-US" dirty="0">
              <a:effectLst/>
            </a:endParaRPr>
          </a:p>
        </p:txBody>
      </p:sp>
      <p:sp>
        <p:nvSpPr>
          <p:cNvPr id="4" name="スライド番号プレースホルダー 3"/>
          <p:cNvSpPr>
            <a:spLocks noGrp="1"/>
          </p:cNvSpPr>
          <p:nvPr>
            <p:ph type="sldNum" sz="quarter" idx="10"/>
          </p:nvPr>
        </p:nvSpPr>
        <p:spPr/>
        <p:txBody>
          <a:bodyPr/>
          <a:lstStyle/>
          <a:p>
            <a:fld id="{BF13141F-3011-4646-8529-E3BD02960880}" type="slidenum">
              <a:rPr lang="en-US" altLang="ja-JP" smtClean="0"/>
              <a:pPr/>
              <a:t>3</a:t>
            </a:fld>
            <a:endParaRPr lang="en-US" altLang="ja-JP"/>
          </a:p>
        </p:txBody>
      </p:sp>
    </p:spTree>
    <p:extLst>
      <p:ext uri="{BB962C8B-B14F-4D97-AF65-F5344CB8AC3E}">
        <p14:creationId xmlns:p14="http://schemas.microsoft.com/office/powerpoint/2010/main" val="253510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前ページの現状から垣間見る課題は</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１．帰還しても農業ができない。何故かといえば原発事故後放置された雑草の生い茂る田畑で農業の復活ができるのか</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２．帰れる環境にない。　今広野に帰っても日常必要なスーパーがなく、診療所も週</a:t>
            </a:r>
            <a:r>
              <a:rPr lang="en-US" altLang="ja-JP" dirty="0" smtClean="0">
                <a:effectLst/>
              </a:rPr>
              <a:t>2</a:t>
            </a:r>
            <a:r>
              <a:rPr lang="ja-JP" altLang="en-US" dirty="0" smtClean="0">
                <a:effectLst/>
              </a:rPr>
              <a:t>回でとっさの病気・ケガに対応できない、そのような環境で帰れるかといえば</a:t>
            </a:r>
            <a:r>
              <a:rPr lang="en-US" altLang="ja-JP" dirty="0" smtClean="0">
                <a:effectLst/>
              </a:rPr>
              <a:t>NO</a:t>
            </a:r>
            <a:r>
              <a:rPr lang="ja-JP" altLang="en-US" dirty="0" smtClean="0">
                <a:effectLst/>
              </a:rPr>
              <a:t>だと言えます。</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　　また、放射能という心に負った傷がまだ癒えていない状況で帰れるか、それらを癒すものがないものかを求めなければなりません。</a:t>
            </a:r>
            <a:endParaRPr lang="ja-JP" altLang="en-US" dirty="0">
              <a:effectLst/>
            </a:endParaRPr>
          </a:p>
        </p:txBody>
      </p:sp>
      <p:sp>
        <p:nvSpPr>
          <p:cNvPr id="4" name="スライド番号プレースホルダー 3"/>
          <p:cNvSpPr>
            <a:spLocks noGrp="1"/>
          </p:cNvSpPr>
          <p:nvPr>
            <p:ph type="sldNum" sz="quarter" idx="10"/>
          </p:nvPr>
        </p:nvSpPr>
        <p:spPr/>
        <p:txBody>
          <a:bodyPr/>
          <a:lstStyle/>
          <a:p>
            <a:fld id="{BF13141F-3011-4646-8529-E3BD02960880}" type="slidenum">
              <a:rPr lang="en-US" altLang="ja-JP" smtClean="0"/>
              <a:pPr/>
              <a:t>4</a:t>
            </a:fld>
            <a:endParaRPr lang="en-US" altLang="ja-JP"/>
          </a:p>
        </p:txBody>
      </p:sp>
    </p:spTree>
    <p:extLst>
      <p:ext uri="{BB962C8B-B14F-4D97-AF65-F5344CB8AC3E}">
        <p14:creationId xmlns:p14="http://schemas.microsoft.com/office/powerpoint/2010/main" val="253510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このような課題をどのように解決してばいいのだろう。</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まず、１つめの帰還しても農業ができないについては、</a:t>
            </a:r>
            <a:r>
              <a:rPr lang="en-US" altLang="ja-JP" dirty="0" smtClean="0">
                <a:effectLst/>
              </a:rPr>
              <a:t>3</a:t>
            </a:r>
            <a:r>
              <a:rPr lang="ja-JP" altLang="en-US" dirty="0" smtClean="0">
                <a:effectLst/>
              </a:rPr>
              <a:t>年前からオリーブに取り組んでいるいわきオリーブ研究会での実績を見て温暖な広野町でも問題ないだろうと思った。</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特に油脂植物のオリーブは放射能に強い特性があり、昨年いわきのオリーブでは放射能検査を受けセシーム等検知されていません。皆さんはノアの方舟で鳩がオリーブの枝をくわえて、洪水が去ったことを知らせた平和の象徴であることはご存知だと思います。特に女性にはオリーブオイルは好きだということもありオリーブを植えることについて抵抗はありません。むしろ植えたいと云う方が多くいらっしゃいます。そこで荒廃した畑を中心にして植栽をして行こうと思っています。水はけを好みますので田んぼは適性を見て実施して田畑を元に戻せると考える。</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　</a:t>
            </a:r>
            <a:r>
              <a:rPr lang="en-US" altLang="ja-JP" dirty="0" smtClean="0">
                <a:effectLst/>
              </a:rPr>
              <a:t>2</a:t>
            </a:r>
            <a:r>
              <a:rPr lang="ja-JP" altLang="en-US" dirty="0" smtClean="0">
                <a:effectLst/>
              </a:rPr>
              <a:t>つめの帰還については、オリーブが放射能に強い特性のある植物であるということで、かってみかんが</a:t>
            </a:r>
            <a:r>
              <a:rPr lang="en-US" altLang="ja-JP" dirty="0" smtClean="0">
                <a:effectLst/>
              </a:rPr>
              <a:t>『</a:t>
            </a:r>
            <a:r>
              <a:rPr lang="ja-JP" altLang="en-US" dirty="0" smtClean="0">
                <a:effectLst/>
              </a:rPr>
              <a:t>東北に春を告げる町</a:t>
            </a:r>
            <a:r>
              <a:rPr lang="en-US" altLang="ja-JP" dirty="0" smtClean="0">
                <a:effectLst/>
              </a:rPr>
              <a:t>』</a:t>
            </a:r>
            <a:r>
              <a:rPr lang="ja-JP" altLang="en-US" dirty="0" smtClean="0">
                <a:effectLst/>
              </a:rPr>
              <a:t>で広野町が温暖な町をイメージさせたように、オリーブで復興させた町をアピールし、少しづつけれど着実に植えて前に進み町民全体で成し遂げる事で皆さんが町に帰りやすい環境になると考えている。</a:t>
            </a:r>
            <a:endParaRPr lang="ja-JP" altLang="en-US" dirty="0">
              <a:effectLst/>
            </a:endParaRPr>
          </a:p>
        </p:txBody>
      </p:sp>
      <p:sp>
        <p:nvSpPr>
          <p:cNvPr id="4" name="スライド番号プレースホルダー 3"/>
          <p:cNvSpPr>
            <a:spLocks noGrp="1"/>
          </p:cNvSpPr>
          <p:nvPr>
            <p:ph type="sldNum" sz="quarter" idx="10"/>
          </p:nvPr>
        </p:nvSpPr>
        <p:spPr/>
        <p:txBody>
          <a:bodyPr/>
          <a:lstStyle/>
          <a:p>
            <a:fld id="{BF13141F-3011-4646-8529-E3BD02960880}" type="slidenum">
              <a:rPr lang="en-US" altLang="ja-JP" smtClean="0"/>
              <a:pPr/>
              <a:t>5</a:t>
            </a:fld>
            <a:endParaRPr lang="en-US" altLang="ja-JP"/>
          </a:p>
        </p:txBody>
      </p:sp>
    </p:spTree>
    <p:extLst>
      <p:ext uri="{BB962C8B-B14F-4D97-AF65-F5344CB8AC3E}">
        <p14:creationId xmlns:p14="http://schemas.microsoft.com/office/powerpoint/2010/main" val="253510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では、図のような体制で</a:t>
            </a:r>
            <a:r>
              <a:rPr lang="ja-JP" altLang="en-US" sz="1200" dirty="0" smtClean="0"/>
              <a:t>原発事故後放置され荒廃した田畑の再生と町民の帰還を進めていく予定で</a:t>
            </a:r>
            <a:r>
              <a:rPr lang="ja-JP" altLang="en-US" sz="1200" dirty="0" smtClean="0">
                <a:effectLst/>
              </a:rPr>
              <a:t>す。</a:t>
            </a:r>
            <a:endParaRPr lang="en-US" altLang="ja-JP" sz="1200"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effectLst/>
              </a:rPr>
              <a:t>また、今後の取り組みですが当面短期的には、とにかく田畑の再生と町民の帰還を何としても早期に実現したい。</a:t>
            </a:r>
            <a:endParaRPr lang="en-US" altLang="ja-JP" sz="1200"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effectLst/>
              </a:rPr>
              <a:t>その上で、平行に走りつつも中長期の取り組みとして育苗から加工、販売までの六次産業で町の再生を図りたい、六次産業の充実を図りながら将来は広野町の観光をアピールできるようバックアップして行きたい、そういう事業が継続的にできるように取り組んでいき広野町の再生を実現して行きたい。</a:t>
            </a:r>
            <a:endParaRPr lang="ja-JP" altLang="en-US" dirty="0">
              <a:effectLst/>
            </a:endParaRPr>
          </a:p>
        </p:txBody>
      </p:sp>
      <p:sp>
        <p:nvSpPr>
          <p:cNvPr id="4" name="スライド番号プレースホルダー 3"/>
          <p:cNvSpPr>
            <a:spLocks noGrp="1"/>
          </p:cNvSpPr>
          <p:nvPr>
            <p:ph type="sldNum" sz="quarter" idx="10"/>
          </p:nvPr>
        </p:nvSpPr>
        <p:spPr/>
        <p:txBody>
          <a:bodyPr/>
          <a:lstStyle/>
          <a:p>
            <a:fld id="{BF13141F-3011-4646-8529-E3BD02960880}" type="slidenum">
              <a:rPr lang="en-US" altLang="ja-JP" smtClean="0"/>
              <a:pPr/>
              <a:t>6</a:t>
            </a:fld>
            <a:endParaRPr lang="en-US" altLang="ja-JP"/>
          </a:p>
        </p:txBody>
      </p:sp>
    </p:spTree>
    <p:extLst>
      <p:ext uri="{BB962C8B-B14F-4D97-AF65-F5344CB8AC3E}">
        <p14:creationId xmlns:p14="http://schemas.microsoft.com/office/powerpoint/2010/main" val="253510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運営については、別紙１に記載した通りです。ただし町が確実に購入を進めて頂けるのかは確約できるものではありません。行政で農業の再生の手段が見つからない状況では私達の取り組みは、非常に有効な手段であることも承知で街にも理解して頂いており、取り組みそのものも賛同頂いております。</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原発後使用していない振興公社の施設の利用を推奨頂き、行政からの後押しについてもご理解頂いているところです。</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　この取り組みが町の復興事業の取り組みの起爆剤になれば非常に嬉しいことです。私達はそれを当初から望んでいましたし、そうあって欲しいとも考えていました。</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町は防潮堤や研究施設の誘致等大型の復興には大きな関心をむけています。農業には全くとは言いませんが無関心な事も確かです。</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　それで、私は何かしなければ、この町は</a:t>
            </a:r>
            <a:r>
              <a:rPr lang="en-US" altLang="ja-JP" dirty="0" smtClean="0">
                <a:effectLst/>
              </a:rPr>
              <a:t>10</a:t>
            </a:r>
            <a:r>
              <a:rPr lang="ja-JP" altLang="en-US" dirty="0" smtClean="0">
                <a:effectLst/>
              </a:rPr>
              <a:t>年</a:t>
            </a:r>
            <a:r>
              <a:rPr lang="en-US" altLang="ja-JP" dirty="0" smtClean="0">
                <a:effectLst/>
              </a:rPr>
              <a:t>20</a:t>
            </a:r>
            <a:r>
              <a:rPr lang="ja-JP" altLang="en-US" dirty="0" smtClean="0">
                <a:effectLst/>
              </a:rPr>
              <a:t>年後には自然淘汰されてしまうと考えました。そのような事で取り組みを考え仲間を募ったのです。実際何もしなかったら広野町へ帰還する人は放射能の影響があっても人生を全うする人だけかもしれません。仮設でもそのような声を聞く機会があります。</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　誰もがやらない、だから行政任せで良いとは誰も思っていません。この取り組みに熱意を持って国なり県が取り組んでくれれば、私たちは喜んでお手伝いをします。</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現状は、誰もやってくれません、だったらやるしかない。でも手弁当では長く続かないのも確かです。仮説等で避難している人たちは疲弊しています。</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　この取り組みを通して早く広野町へ帰してあげたい、以前のように畑の生活を取り戻してあげたい。</a:t>
            </a:r>
            <a:endParaRPr lang="en-US" altLang="ja-JP"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ffectLst/>
              </a:rPr>
              <a:t>そのための組織作りに復興六起を活用させて頂きたいと考えています。</a:t>
            </a:r>
            <a:endParaRPr lang="en-US" altLang="ja-JP" dirty="0" smtClean="0">
              <a:effectLst/>
            </a:endParaRPr>
          </a:p>
        </p:txBody>
      </p:sp>
      <p:sp>
        <p:nvSpPr>
          <p:cNvPr id="4" name="スライド番号プレースホルダー 3"/>
          <p:cNvSpPr>
            <a:spLocks noGrp="1"/>
          </p:cNvSpPr>
          <p:nvPr>
            <p:ph type="sldNum" sz="quarter" idx="10"/>
          </p:nvPr>
        </p:nvSpPr>
        <p:spPr/>
        <p:txBody>
          <a:bodyPr/>
          <a:lstStyle/>
          <a:p>
            <a:fld id="{BF13141F-3011-4646-8529-E3BD02960880}" type="slidenum">
              <a:rPr lang="en-US" altLang="ja-JP" smtClean="0"/>
              <a:pPr/>
              <a:t>7</a:t>
            </a:fld>
            <a:endParaRPr lang="en-US" altLang="ja-JP"/>
          </a:p>
        </p:txBody>
      </p:sp>
    </p:spTree>
    <p:extLst>
      <p:ext uri="{BB962C8B-B14F-4D97-AF65-F5344CB8AC3E}">
        <p14:creationId xmlns:p14="http://schemas.microsoft.com/office/powerpoint/2010/main" val="253510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a:effectLst/>
            </a:endParaRPr>
          </a:p>
        </p:txBody>
      </p:sp>
      <p:sp>
        <p:nvSpPr>
          <p:cNvPr id="4" name="スライド番号プレースホルダー 3"/>
          <p:cNvSpPr>
            <a:spLocks noGrp="1"/>
          </p:cNvSpPr>
          <p:nvPr>
            <p:ph type="sldNum" sz="quarter" idx="10"/>
          </p:nvPr>
        </p:nvSpPr>
        <p:spPr/>
        <p:txBody>
          <a:bodyPr/>
          <a:lstStyle/>
          <a:p>
            <a:fld id="{BF13141F-3011-4646-8529-E3BD02960880}" type="slidenum">
              <a:rPr lang="en-US" altLang="ja-JP" smtClean="0"/>
              <a:pPr/>
              <a:t>8</a:t>
            </a:fld>
            <a:endParaRPr lang="en-US" altLang="ja-JP"/>
          </a:p>
        </p:txBody>
      </p:sp>
    </p:spTree>
    <p:extLst>
      <p:ext uri="{BB962C8B-B14F-4D97-AF65-F5344CB8AC3E}">
        <p14:creationId xmlns:p14="http://schemas.microsoft.com/office/powerpoint/2010/main" val="253510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942975" y="755650"/>
            <a:ext cx="4972050" cy="3730625"/>
          </a:xfrm>
          <a:solidFill>
            <a:srgbClr val="FFFFFF"/>
          </a:solidFill>
          <a:ln>
            <a:solidFill>
              <a:srgbClr val="000000"/>
            </a:solidFill>
            <a:miter lim="800000"/>
            <a:headEnd/>
            <a:tailEnd/>
          </a:ln>
        </p:spPr>
      </p:sp>
      <p:sp>
        <p:nvSpPr>
          <p:cNvPr id="17411" name="Rectangle 2"/>
          <p:cNvSpPr>
            <a:spLocks noGrp="1" noChangeArrowheads="1"/>
          </p:cNvSpPr>
          <p:nvPr>
            <p:ph type="body" idx="1"/>
          </p:nvPr>
        </p:nvSpPr>
        <p:spPr>
          <a:xfrm>
            <a:off x="685800" y="4724400"/>
            <a:ext cx="5486400"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ja-JP"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488950" y="1268413"/>
            <a:ext cx="8928100" cy="1441450"/>
          </a:xfrm>
        </p:spPr>
        <p:txBody>
          <a:bodyPr/>
          <a:lstStyle>
            <a:lvl1pPr>
              <a:defRPr>
                <a:solidFill>
                  <a:srgbClr val="587E3E"/>
                </a:solidFill>
              </a:defRPr>
            </a:lvl1pPr>
          </a:lstStyle>
          <a:p>
            <a:pPr lvl="0"/>
            <a:r>
              <a:rPr lang="ja-JP" altLang="en-US" noProof="0" smtClean="0"/>
              <a:t>マスター タイトルの書式設定</a:t>
            </a:r>
          </a:p>
        </p:txBody>
      </p:sp>
      <p:sp>
        <p:nvSpPr>
          <p:cNvPr id="12292" name="Rectangle 4"/>
          <p:cNvSpPr>
            <a:spLocks noGrp="1" noChangeArrowheads="1"/>
          </p:cNvSpPr>
          <p:nvPr>
            <p:ph type="subTitle" idx="1"/>
          </p:nvPr>
        </p:nvSpPr>
        <p:spPr>
          <a:xfrm>
            <a:off x="488950" y="3213100"/>
            <a:ext cx="8928100" cy="1871663"/>
          </a:xfrm>
        </p:spPr>
        <p:txBody>
          <a:bodyPr/>
          <a:lstStyle>
            <a:lvl1pPr marL="0" indent="0" algn="ctr">
              <a:buFontTx/>
              <a:buNone/>
              <a:defRPr/>
            </a:lvl1pPr>
          </a:lstStyle>
          <a:p>
            <a:pPr lvl="0"/>
            <a:r>
              <a:rPr lang="ja-JP" altLang="en-US" noProof="0" smtClean="0"/>
              <a:t>マスター サブタイトルの書式設定</a:t>
            </a:r>
          </a:p>
        </p:txBody>
      </p:sp>
      <p:sp>
        <p:nvSpPr>
          <p:cNvPr id="12293" name="Rectangle 5"/>
          <p:cNvSpPr>
            <a:spLocks noGrp="1" noChangeArrowheads="1"/>
          </p:cNvSpPr>
          <p:nvPr>
            <p:ph type="dt" sz="half" idx="2"/>
          </p:nvPr>
        </p:nvSpPr>
        <p:spPr/>
        <p:txBody>
          <a:bodyPr/>
          <a:lstStyle>
            <a:lvl1pPr>
              <a:defRPr/>
            </a:lvl1pPr>
          </a:lstStyle>
          <a:p>
            <a:endParaRPr lang="en-US" altLang="ja-JP"/>
          </a:p>
        </p:txBody>
      </p:sp>
      <p:sp>
        <p:nvSpPr>
          <p:cNvPr id="12294" name="Rectangle 6"/>
          <p:cNvSpPr>
            <a:spLocks noGrp="1" noChangeArrowheads="1"/>
          </p:cNvSpPr>
          <p:nvPr>
            <p:ph type="ftr" sz="quarter" idx="3"/>
          </p:nvPr>
        </p:nvSpPr>
        <p:spPr>
          <a:xfrm>
            <a:off x="3224213" y="6245225"/>
            <a:ext cx="3600450" cy="476250"/>
          </a:xfrm>
        </p:spPr>
        <p:txBody>
          <a:bodyPr/>
          <a:lstStyle>
            <a:lvl1pPr>
              <a:defRPr/>
            </a:lvl1pPr>
          </a:lstStyle>
          <a:p>
            <a:endParaRPr lang="en-US" altLang="ja-JP"/>
          </a:p>
        </p:txBody>
      </p:sp>
      <p:sp>
        <p:nvSpPr>
          <p:cNvPr id="12295" name="Rectangle 7"/>
          <p:cNvSpPr>
            <a:spLocks noGrp="1" noChangeArrowheads="1"/>
          </p:cNvSpPr>
          <p:nvPr>
            <p:ph type="sldNum" sz="quarter" idx="4"/>
          </p:nvPr>
        </p:nvSpPr>
        <p:spPr>
          <a:xfrm>
            <a:off x="7329488" y="6245225"/>
            <a:ext cx="2087562" cy="476250"/>
          </a:xfrm>
        </p:spPr>
        <p:txBody>
          <a:bodyPr/>
          <a:lstStyle>
            <a:lvl1pPr>
              <a:defRPr/>
            </a:lvl1pPr>
          </a:lstStyle>
          <a:p>
            <a:fld id="{05A75A41-4FCA-4A71-A2F1-325807BDBAF7}"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E07D2DDE-69E9-4AFC-A01D-EB2090DF3329}" type="slidenum">
              <a:rPr lang="en-US" altLang="ja-JP"/>
              <a:pPr/>
              <a:t>‹#›</a:t>
            </a:fld>
            <a:endParaRPr lang="en-US" altLang="ja-JP"/>
          </a:p>
        </p:txBody>
      </p:sp>
    </p:spTree>
    <p:extLst>
      <p:ext uri="{BB962C8B-B14F-4D97-AF65-F5344CB8AC3E}">
        <p14:creationId xmlns:p14="http://schemas.microsoft.com/office/powerpoint/2010/main" val="81548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13588" y="490538"/>
            <a:ext cx="2160587" cy="56356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31825" y="490538"/>
            <a:ext cx="6329363" cy="56356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3FECC4C0-9951-4D92-AB7C-92FADD49B438}" type="slidenum">
              <a:rPr lang="en-US" altLang="ja-JP"/>
              <a:pPr/>
              <a:t>‹#›</a:t>
            </a:fld>
            <a:endParaRPr lang="en-US" altLang="ja-JP"/>
          </a:p>
        </p:txBody>
      </p:sp>
    </p:spTree>
    <p:extLst>
      <p:ext uri="{BB962C8B-B14F-4D97-AF65-F5344CB8AC3E}">
        <p14:creationId xmlns:p14="http://schemas.microsoft.com/office/powerpoint/2010/main" val="62253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E56417E-134B-4AF1-941E-26BABD1F6EEC}" type="slidenum">
              <a:rPr lang="en-US" altLang="ja-JP"/>
              <a:pPr/>
              <a:t>‹#›</a:t>
            </a:fld>
            <a:endParaRPr lang="en-US" altLang="ja-JP"/>
          </a:p>
        </p:txBody>
      </p:sp>
    </p:spTree>
    <p:extLst>
      <p:ext uri="{BB962C8B-B14F-4D97-AF65-F5344CB8AC3E}">
        <p14:creationId xmlns:p14="http://schemas.microsoft.com/office/powerpoint/2010/main" val="40297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388816CD-D334-42DF-826B-DB6A7C2244A6}" type="slidenum">
              <a:rPr lang="en-US" altLang="ja-JP"/>
              <a:pPr/>
              <a:t>‹#›</a:t>
            </a:fld>
            <a:endParaRPr lang="en-US" altLang="ja-JP"/>
          </a:p>
        </p:txBody>
      </p:sp>
    </p:spTree>
    <p:extLst>
      <p:ext uri="{BB962C8B-B14F-4D97-AF65-F5344CB8AC3E}">
        <p14:creationId xmlns:p14="http://schemas.microsoft.com/office/powerpoint/2010/main" val="197016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31825" y="1700213"/>
            <a:ext cx="424497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700213"/>
            <a:ext cx="424497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7EBD265B-25AE-426C-9309-79CBAB83E981}" type="slidenum">
              <a:rPr lang="en-US" altLang="ja-JP"/>
              <a:pPr/>
              <a:t>‹#›</a:t>
            </a:fld>
            <a:endParaRPr lang="en-US" altLang="ja-JP"/>
          </a:p>
        </p:txBody>
      </p:sp>
    </p:spTree>
    <p:extLst>
      <p:ext uri="{BB962C8B-B14F-4D97-AF65-F5344CB8AC3E}">
        <p14:creationId xmlns:p14="http://schemas.microsoft.com/office/powerpoint/2010/main" val="73663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0661B43A-B396-41B7-AF11-A5A46E0D62C1}" type="slidenum">
              <a:rPr lang="en-US" altLang="ja-JP"/>
              <a:pPr/>
              <a:t>‹#›</a:t>
            </a:fld>
            <a:endParaRPr lang="en-US" altLang="ja-JP"/>
          </a:p>
        </p:txBody>
      </p:sp>
    </p:spTree>
    <p:extLst>
      <p:ext uri="{BB962C8B-B14F-4D97-AF65-F5344CB8AC3E}">
        <p14:creationId xmlns:p14="http://schemas.microsoft.com/office/powerpoint/2010/main" val="43461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815A8F28-BA66-4BEE-8AE2-EC9C1356A18C}" type="slidenum">
              <a:rPr lang="en-US" altLang="ja-JP"/>
              <a:pPr/>
              <a:t>‹#›</a:t>
            </a:fld>
            <a:endParaRPr lang="en-US" altLang="ja-JP"/>
          </a:p>
        </p:txBody>
      </p:sp>
    </p:spTree>
    <p:extLst>
      <p:ext uri="{BB962C8B-B14F-4D97-AF65-F5344CB8AC3E}">
        <p14:creationId xmlns:p14="http://schemas.microsoft.com/office/powerpoint/2010/main" val="275544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EE8F9687-E39F-4855-B4BC-BE77AB1C08F0}" type="slidenum">
              <a:rPr lang="en-US" altLang="ja-JP"/>
              <a:pPr/>
              <a:t>‹#›</a:t>
            </a:fld>
            <a:endParaRPr lang="en-US" altLang="ja-JP"/>
          </a:p>
        </p:txBody>
      </p:sp>
    </p:spTree>
    <p:extLst>
      <p:ext uri="{BB962C8B-B14F-4D97-AF65-F5344CB8AC3E}">
        <p14:creationId xmlns:p14="http://schemas.microsoft.com/office/powerpoint/2010/main" val="126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A88B4688-C8BA-4257-9EF8-DFECDF79E4F2}" type="slidenum">
              <a:rPr lang="en-US" altLang="ja-JP"/>
              <a:pPr/>
              <a:t>‹#›</a:t>
            </a:fld>
            <a:endParaRPr lang="en-US" altLang="ja-JP"/>
          </a:p>
        </p:txBody>
      </p:sp>
    </p:spTree>
    <p:extLst>
      <p:ext uri="{BB962C8B-B14F-4D97-AF65-F5344CB8AC3E}">
        <p14:creationId xmlns:p14="http://schemas.microsoft.com/office/powerpoint/2010/main" val="178913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192E0FE4-1E0A-4461-B597-6C1B00AB3B5A}" type="slidenum">
              <a:rPr lang="en-US" altLang="ja-JP"/>
              <a:pPr/>
              <a:t>‹#›</a:t>
            </a:fld>
            <a:endParaRPr lang="en-US" altLang="ja-JP"/>
          </a:p>
        </p:txBody>
      </p:sp>
    </p:spTree>
    <p:extLst>
      <p:ext uri="{BB962C8B-B14F-4D97-AF65-F5344CB8AC3E}">
        <p14:creationId xmlns:p14="http://schemas.microsoft.com/office/powerpoint/2010/main" val="566005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bwMode="auto">
          <a:xfrm>
            <a:off x="631825" y="490538"/>
            <a:ext cx="864235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1269" name="Rectangle 5"/>
          <p:cNvSpPr>
            <a:spLocks noGrp="1" noChangeArrowheads="1"/>
          </p:cNvSpPr>
          <p:nvPr>
            <p:ph type="body" idx="1"/>
          </p:nvPr>
        </p:nvSpPr>
        <p:spPr bwMode="auto">
          <a:xfrm>
            <a:off x="631825" y="1700213"/>
            <a:ext cx="8642350"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270" name="Rectangle 6"/>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1271" name="Rectangle 7"/>
          <p:cNvSpPr>
            <a:spLocks noGrp="1" noChangeArrowheads="1"/>
          </p:cNvSpPr>
          <p:nvPr>
            <p:ph type="ftr" sz="quarter" idx="3"/>
          </p:nvPr>
        </p:nvSpPr>
        <p:spPr bwMode="auto">
          <a:xfrm>
            <a:off x="3370263" y="6245225"/>
            <a:ext cx="30956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1272" name="Rectangle 8"/>
          <p:cNvSpPr>
            <a:spLocks noGrp="1" noChangeArrowheads="1"/>
          </p:cNvSpPr>
          <p:nvPr>
            <p:ph type="sldNum" sz="quarter" idx="4"/>
          </p:nvPr>
        </p:nvSpPr>
        <p:spPr bwMode="auto">
          <a:xfrm>
            <a:off x="7034213"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C627FD1-5018-49C9-9F5D-87EE927FBD4D}"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1" fontAlgn="base" hangingPunct="1">
        <a:spcBef>
          <a:spcPct val="0"/>
        </a:spcBef>
        <a:spcAft>
          <a:spcPct val="0"/>
        </a:spcAft>
        <a:defRPr kumimoji="1" sz="4000">
          <a:solidFill>
            <a:srgbClr val="4C6D35"/>
          </a:solidFill>
          <a:latin typeface="+mj-lt"/>
          <a:ea typeface="+mj-ea"/>
          <a:cs typeface="+mj-cs"/>
        </a:defRPr>
      </a:lvl1pPr>
      <a:lvl2pPr algn="ctr" rtl="0" eaLnBrk="1" fontAlgn="base" hangingPunct="1">
        <a:spcBef>
          <a:spcPct val="0"/>
        </a:spcBef>
        <a:spcAft>
          <a:spcPct val="0"/>
        </a:spcAft>
        <a:defRPr kumimoji="1" sz="4000">
          <a:solidFill>
            <a:srgbClr val="4C6D35"/>
          </a:solidFill>
          <a:latin typeface="ＭＳ Ｐ明朝" pitchFamily="18" charset="-128"/>
          <a:ea typeface="ＭＳ Ｐ明朝" pitchFamily="18" charset="-128"/>
        </a:defRPr>
      </a:lvl2pPr>
      <a:lvl3pPr algn="ctr" rtl="0" eaLnBrk="1" fontAlgn="base" hangingPunct="1">
        <a:spcBef>
          <a:spcPct val="0"/>
        </a:spcBef>
        <a:spcAft>
          <a:spcPct val="0"/>
        </a:spcAft>
        <a:defRPr kumimoji="1" sz="4000">
          <a:solidFill>
            <a:srgbClr val="4C6D35"/>
          </a:solidFill>
          <a:latin typeface="ＭＳ Ｐ明朝" pitchFamily="18" charset="-128"/>
          <a:ea typeface="ＭＳ Ｐ明朝" pitchFamily="18" charset="-128"/>
        </a:defRPr>
      </a:lvl3pPr>
      <a:lvl4pPr algn="ctr" rtl="0" eaLnBrk="1" fontAlgn="base" hangingPunct="1">
        <a:spcBef>
          <a:spcPct val="0"/>
        </a:spcBef>
        <a:spcAft>
          <a:spcPct val="0"/>
        </a:spcAft>
        <a:defRPr kumimoji="1" sz="4000">
          <a:solidFill>
            <a:srgbClr val="4C6D35"/>
          </a:solidFill>
          <a:latin typeface="ＭＳ Ｐ明朝" pitchFamily="18" charset="-128"/>
          <a:ea typeface="ＭＳ Ｐ明朝" pitchFamily="18" charset="-128"/>
        </a:defRPr>
      </a:lvl4pPr>
      <a:lvl5pPr algn="ctr" rtl="0" eaLnBrk="1" fontAlgn="base" hangingPunct="1">
        <a:spcBef>
          <a:spcPct val="0"/>
        </a:spcBef>
        <a:spcAft>
          <a:spcPct val="0"/>
        </a:spcAft>
        <a:defRPr kumimoji="1" sz="4000">
          <a:solidFill>
            <a:srgbClr val="4C6D35"/>
          </a:solidFill>
          <a:latin typeface="ＭＳ Ｐ明朝" pitchFamily="18" charset="-128"/>
          <a:ea typeface="ＭＳ Ｐ明朝" pitchFamily="18" charset="-128"/>
        </a:defRPr>
      </a:lvl5pPr>
      <a:lvl6pPr marL="457200" algn="ctr" rtl="0" eaLnBrk="1" fontAlgn="base" hangingPunct="1">
        <a:spcBef>
          <a:spcPct val="0"/>
        </a:spcBef>
        <a:spcAft>
          <a:spcPct val="0"/>
        </a:spcAft>
        <a:defRPr kumimoji="1" sz="4000">
          <a:solidFill>
            <a:srgbClr val="4C6D35"/>
          </a:solidFill>
          <a:latin typeface="ＭＳ Ｐ明朝" pitchFamily="18" charset="-128"/>
          <a:ea typeface="ＭＳ Ｐ明朝" pitchFamily="18" charset="-128"/>
        </a:defRPr>
      </a:lvl6pPr>
      <a:lvl7pPr marL="914400" algn="ctr" rtl="0" eaLnBrk="1" fontAlgn="base" hangingPunct="1">
        <a:spcBef>
          <a:spcPct val="0"/>
        </a:spcBef>
        <a:spcAft>
          <a:spcPct val="0"/>
        </a:spcAft>
        <a:defRPr kumimoji="1" sz="4000">
          <a:solidFill>
            <a:srgbClr val="4C6D35"/>
          </a:solidFill>
          <a:latin typeface="ＭＳ Ｐ明朝" pitchFamily="18" charset="-128"/>
          <a:ea typeface="ＭＳ Ｐ明朝" pitchFamily="18" charset="-128"/>
        </a:defRPr>
      </a:lvl7pPr>
      <a:lvl8pPr marL="1371600" algn="ctr" rtl="0" eaLnBrk="1" fontAlgn="base" hangingPunct="1">
        <a:spcBef>
          <a:spcPct val="0"/>
        </a:spcBef>
        <a:spcAft>
          <a:spcPct val="0"/>
        </a:spcAft>
        <a:defRPr kumimoji="1" sz="4000">
          <a:solidFill>
            <a:srgbClr val="4C6D35"/>
          </a:solidFill>
          <a:latin typeface="ＭＳ Ｐ明朝" pitchFamily="18" charset="-128"/>
          <a:ea typeface="ＭＳ Ｐ明朝" pitchFamily="18" charset="-128"/>
        </a:defRPr>
      </a:lvl8pPr>
      <a:lvl9pPr marL="1828800" algn="ctr" rtl="0" eaLnBrk="1" fontAlgn="base" hangingPunct="1">
        <a:spcBef>
          <a:spcPct val="0"/>
        </a:spcBef>
        <a:spcAft>
          <a:spcPct val="0"/>
        </a:spcAft>
        <a:defRPr kumimoji="1" sz="4000">
          <a:solidFill>
            <a:srgbClr val="4C6D35"/>
          </a:solidFill>
          <a:latin typeface="ＭＳ Ｐ明朝" pitchFamily="18" charset="-128"/>
          <a:ea typeface="ＭＳ Ｐ明朝" pitchFamily="18" charset="-128"/>
        </a:defRPr>
      </a:lvl9pPr>
    </p:titleStyle>
    <p:bodyStyle>
      <a:lvl1pPr marL="342900" indent="-342900" algn="l" rtl="0" eaLnBrk="1" fontAlgn="base" hangingPunct="1">
        <a:spcBef>
          <a:spcPct val="20000"/>
        </a:spcBef>
        <a:spcAft>
          <a:spcPct val="0"/>
        </a:spcAft>
        <a:buBlip>
          <a:blip r:embed="rId13"/>
        </a:buBlip>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3"/>
        </a:buBlip>
        <a:defRPr kumimoji="1" sz="2800">
          <a:solidFill>
            <a:schemeClr val="tx1"/>
          </a:solidFill>
          <a:latin typeface="+mn-lt"/>
          <a:ea typeface="+mn-ea"/>
        </a:defRPr>
      </a:lvl2pPr>
      <a:lvl3pPr marL="1143000" indent="-228600" algn="l" rtl="0" eaLnBrk="1" fontAlgn="base" hangingPunct="1">
        <a:spcBef>
          <a:spcPct val="20000"/>
        </a:spcBef>
        <a:spcAft>
          <a:spcPct val="0"/>
        </a:spcAft>
        <a:buBlip>
          <a:blip r:embed="rId13"/>
        </a:buBlip>
        <a:defRPr kumimoji="1" sz="2400">
          <a:solidFill>
            <a:schemeClr val="tx1"/>
          </a:solidFill>
          <a:latin typeface="+mn-lt"/>
          <a:ea typeface="+mn-ea"/>
        </a:defRPr>
      </a:lvl3pPr>
      <a:lvl4pPr marL="1600200" indent="-228600" algn="l" rtl="0" eaLnBrk="1" fontAlgn="base" hangingPunct="1">
        <a:spcBef>
          <a:spcPct val="20000"/>
        </a:spcBef>
        <a:spcAft>
          <a:spcPct val="0"/>
        </a:spcAft>
        <a:buBlip>
          <a:blip r:embed="rId13"/>
        </a:buBlip>
        <a:defRPr kumimoji="1" sz="2000">
          <a:solidFill>
            <a:schemeClr val="tx1"/>
          </a:solidFill>
          <a:latin typeface="+mn-lt"/>
          <a:ea typeface="+mn-ea"/>
        </a:defRPr>
      </a:lvl4pPr>
      <a:lvl5pPr marL="2057400" indent="-228600" algn="l" rtl="0" eaLnBrk="1" fontAlgn="base" hangingPunct="1">
        <a:spcBef>
          <a:spcPct val="20000"/>
        </a:spcBef>
        <a:spcAft>
          <a:spcPct val="0"/>
        </a:spcAft>
        <a:buBlip>
          <a:blip r:embed="rId13"/>
        </a:buBlip>
        <a:defRPr kumimoji="1" sz="2000">
          <a:solidFill>
            <a:schemeClr val="tx1"/>
          </a:solidFill>
          <a:latin typeface="+mn-lt"/>
          <a:ea typeface="+mn-ea"/>
        </a:defRPr>
      </a:lvl5pPr>
      <a:lvl6pPr marL="2514600" indent="-228600" algn="l" rtl="0" eaLnBrk="1" fontAlgn="base" hangingPunct="1">
        <a:spcBef>
          <a:spcPct val="20000"/>
        </a:spcBef>
        <a:spcAft>
          <a:spcPct val="0"/>
        </a:spcAft>
        <a:buBlip>
          <a:blip r:embed="rId13"/>
        </a:buBlip>
        <a:defRPr kumimoji="1" sz="2000">
          <a:solidFill>
            <a:schemeClr val="tx1"/>
          </a:solidFill>
          <a:latin typeface="+mn-lt"/>
          <a:ea typeface="+mn-ea"/>
        </a:defRPr>
      </a:lvl6pPr>
      <a:lvl7pPr marL="2971800" indent="-228600" algn="l" rtl="0" eaLnBrk="1" fontAlgn="base" hangingPunct="1">
        <a:spcBef>
          <a:spcPct val="20000"/>
        </a:spcBef>
        <a:spcAft>
          <a:spcPct val="0"/>
        </a:spcAft>
        <a:buBlip>
          <a:blip r:embed="rId13"/>
        </a:buBlip>
        <a:defRPr kumimoji="1" sz="2000">
          <a:solidFill>
            <a:schemeClr val="tx1"/>
          </a:solidFill>
          <a:latin typeface="+mn-lt"/>
          <a:ea typeface="+mn-ea"/>
        </a:defRPr>
      </a:lvl7pPr>
      <a:lvl8pPr marL="3429000" indent="-228600" algn="l" rtl="0" eaLnBrk="1" fontAlgn="base" hangingPunct="1">
        <a:spcBef>
          <a:spcPct val="20000"/>
        </a:spcBef>
        <a:spcAft>
          <a:spcPct val="0"/>
        </a:spcAft>
        <a:buBlip>
          <a:blip r:embed="rId13"/>
        </a:buBlip>
        <a:defRPr kumimoji="1" sz="2000">
          <a:solidFill>
            <a:schemeClr val="tx1"/>
          </a:solidFill>
          <a:latin typeface="+mn-lt"/>
          <a:ea typeface="+mn-ea"/>
        </a:defRPr>
      </a:lvl8pPr>
      <a:lvl9pPr marL="3886200" indent="-228600" algn="l" rtl="0" eaLnBrk="1" fontAlgn="base" hangingPunct="1">
        <a:spcBef>
          <a:spcPct val="20000"/>
        </a:spcBef>
        <a:spcAft>
          <a:spcPct val="0"/>
        </a:spcAft>
        <a:buBlip>
          <a:blip r:embed="rId13"/>
        </a:buBlip>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13.jpeg"/><Relationship Id="rId16"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g"/><Relationship Id="rId2" Type="http://schemas.openxmlformats.org/officeDocument/2006/relationships/image" Target="../media/image30.wmf"/><Relationship Id="rId1" Type="http://schemas.openxmlformats.org/officeDocument/2006/relationships/slideLayout" Target="../slideLayouts/slideLayout1.xml"/><Relationship Id="rId6" Type="http://schemas.openxmlformats.org/officeDocument/2006/relationships/image" Target="../media/image34.wmf"/><Relationship Id="rId5" Type="http://schemas.openxmlformats.org/officeDocument/2006/relationships/image" Target="../media/image33.jpeg"/><Relationship Id="rId4" Type="http://schemas.openxmlformats.org/officeDocument/2006/relationships/image" Target="../media/image32.wmf"/></Relationships>
</file>

<file path=ppt/slides/_rels/slide12.xml.rels><?xml version="1.0" encoding="UTF-8" standalone="yes"?>
<Relationships xmlns="http://schemas.openxmlformats.org/package/2006/relationships"><Relationship Id="rId3" Type="http://schemas.openxmlformats.org/officeDocument/2006/relationships/oleObject" Target="file:///C:\Users\&#39340;&#19978;&#12288;&#32681;&#24184;\Desktop\Book0911.xlsx!Sheet2!R1C1:R5C11"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テキスト ボックス 8"/>
          <p:cNvSpPr txBox="1"/>
          <p:nvPr/>
        </p:nvSpPr>
        <p:spPr>
          <a:xfrm>
            <a:off x="416496" y="836712"/>
            <a:ext cx="9289032" cy="800219"/>
          </a:xfrm>
          <a:prstGeom prst="rect">
            <a:avLst/>
          </a:prstGeom>
          <a:noFill/>
        </p:spPr>
        <p:txBody>
          <a:bodyPr wrap="square" rtlCol="0">
            <a:spAutoFit/>
          </a:bodyPr>
          <a:lstStyle/>
          <a:p>
            <a:r>
              <a:rPr lang="ja-JP" altLang="ja-JP" sz="2600" b="1" dirty="0" smtClean="0"/>
              <a:t>太陽</a:t>
            </a:r>
            <a:r>
              <a:rPr lang="ja-JP" altLang="ja-JP" sz="2600" b="1" dirty="0"/>
              <a:t>の恵みのオリーブをシンボルとして新たな町おこしを</a:t>
            </a:r>
            <a:r>
              <a:rPr lang="ja-JP" altLang="ja-JP" sz="2600" b="1" dirty="0" smtClean="0"/>
              <a:t>始めよう</a:t>
            </a:r>
            <a:endParaRPr lang="en-US" altLang="ja-JP" sz="2600" b="1" dirty="0"/>
          </a:p>
          <a:p>
            <a:pPr algn="ctr"/>
            <a:r>
              <a:rPr lang="en-US" altLang="ja-JP" sz="2000" b="1" dirty="0" smtClean="0">
                <a:solidFill>
                  <a:srgbClr val="000000"/>
                </a:solidFill>
                <a:latin typeface="HGP教科書体" pitchFamily="18" charset="-128"/>
              </a:rPr>
              <a:t> </a:t>
            </a:r>
            <a:r>
              <a:rPr lang="ja-JP" altLang="en-US" sz="2000" b="1" dirty="0">
                <a:solidFill>
                  <a:srgbClr val="000000"/>
                </a:solidFill>
                <a:latin typeface="HGP教科書体" pitchFamily="18" charset="-128"/>
              </a:rPr>
              <a:t>　　</a:t>
            </a:r>
            <a:r>
              <a:rPr lang="en-US" altLang="ja-JP" sz="2000" dirty="0">
                <a:solidFill>
                  <a:srgbClr val="000000"/>
                </a:solidFill>
                <a:latin typeface="HGP教科書体" pitchFamily="18" charset="-128"/>
              </a:rPr>
              <a:t> </a:t>
            </a:r>
            <a:r>
              <a:rPr lang="en-US" altLang="ja-JP" sz="1400" dirty="0">
                <a:solidFill>
                  <a:srgbClr val="000000"/>
                </a:solidFill>
                <a:latin typeface="HGP教科書体" pitchFamily="18" charset="-128"/>
              </a:rPr>
              <a:t>(</a:t>
            </a:r>
            <a:r>
              <a:rPr lang="ja-JP" altLang="en-US" sz="1400" dirty="0">
                <a:solidFill>
                  <a:srgbClr val="000000"/>
                </a:solidFill>
                <a:latin typeface="AR P丸ゴシック体M" pitchFamily="50" charset="-128"/>
              </a:rPr>
              <a:t>荒廃</a:t>
            </a:r>
            <a:r>
              <a:rPr lang="ja-JP" altLang="en-US" sz="1400" dirty="0" smtClean="0">
                <a:solidFill>
                  <a:srgbClr val="000000"/>
                </a:solidFill>
                <a:latin typeface="AR P丸ゴシック体M" pitchFamily="50" charset="-128"/>
              </a:rPr>
              <a:t>した自然と田畑</a:t>
            </a:r>
            <a:r>
              <a:rPr lang="ja-JP" altLang="en-US" sz="1400" dirty="0">
                <a:solidFill>
                  <a:srgbClr val="000000"/>
                </a:solidFill>
                <a:latin typeface="AR P丸ゴシック体M" pitchFamily="50" charset="-128"/>
              </a:rPr>
              <a:t>の再生と町民帰還をめざし、オリーブを活用した６次産業化の実現</a:t>
            </a:r>
            <a:r>
              <a:rPr lang="en-US" altLang="ja-JP" sz="1400" dirty="0">
                <a:solidFill>
                  <a:srgbClr val="000000"/>
                </a:solidFill>
                <a:latin typeface="AR P丸ゴシック体M" pitchFamily="50" charset="-128"/>
              </a:rPr>
              <a:t>)</a:t>
            </a:r>
          </a:p>
        </p:txBody>
      </p:sp>
      <p:sp>
        <p:nvSpPr>
          <p:cNvPr id="10" name="テキスト ボックス 9"/>
          <p:cNvSpPr txBox="1"/>
          <p:nvPr/>
        </p:nvSpPr>
        <p:spPr>
          <a:xfrm>
            <a:off x="2814440" y="6372036"/>
            <a:ext cx="6459040" cy="369332"/>
          </a:xfrm>
          <a:prstGeom prst="rect">
            <a:avLst/>
          </a:prstGeom>
          <a:noFill/>
        </p:spPr>
        <p:txBody>
          <a:bodyPr wrap="square" rtlCol="0">
            <a:spAutoFit/>
          </a:bodyPr>
          <a:lstStyle/>
          <a:p>
            <a:pPr algn="r"/>
            <a:r>
              <a:rPr lang="ja-JP" altLang="en-US" dirty="0" smtClean="0">
                <a:solidFill>
                  <a:srgbClr val="000000"/>
                </a:solidFill>
              </a:rPr>
              <a:t>　</a:t>
            </a:r>
            <a:r>
              <a:rPr lang="ja-JP" altLang="ja-JP" dirty="0" smtClean="0">
                <a:solidFill>
                  <a:srgbClr val="000000"/>
                </a:solidFill>
              </a:rPr>
              <a:t>広野町</a:t>
            </a:r>
            <a:r>
              <a:rPr lang="ja-JP" altLang="ja-JP" dirty="0">
                <a:solidFill>
                  <a:srgbClr val="000000"/>
                </a:solidFill>
              </a:rPr>
              <a:t>オリーブプロジェクト</a:t>
            </a:r>
            <a:r>
              <a:rPr lang="ja-JP" altLang="en-US" dirty="0">
                <a:solidFill>
                  <a:srgbClr val="000000"/>
                </a:solidFill>
              </a:rPr>
              <a:t>（ひろのオリーブ村）</a:t>
            </a:r>
            <a:endParaRPr lang="ja-JP" altLang="ja-JP" dirty="0">
              <a:solidFill>
                <a:srgbClr val="000000"/>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857" y="1679589"/>
            <a:ext cx="7914286" cy="44857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フリーフォーム 42"/>
          <p:cNvSpPr/>
          <p:nvPr/>
        </p:nvSpPr>
        <p:spPr>
          <a:xfrm>
            <a:off x="4813697" y="3162301"/>
            <a:ext cx="4450821" cy="3381375"/>
          </a:xfrm>
          <a:custGeom>
            <a:avLst/>
            <a:gdLst>
              <a:gd name="connsiteX0" fmla="*/ 6618514 w 6633028"/>
              <a:gd name="connsiteY0" fmla="*/ 1030514 h 6066971"/>
              <a:gd name="connsiteX1" fmla="*/ 6502400 w 6633028"/>
              <a:gd name="connsiteY1" fmla="*/ 275771 h 6066971"/>
              <a:gd name="connsiteX2" fmla="*/ 6400800 w 6633028"/>
              <a:gd name="connsiteY2" fmla="*/ 87085 h 6066971"/>
              <a:gd name="connsiteX3" fmla="*/ 5123542 w 6633028"/>
              <a:gd name="connsiteY3" fmla="*/ 0 h 6066971"/>
              <a:gd name="connsiteX4" fmla="*/ 1973942 w 6633028"/>
              <a:gd name="connsiteY4" fmla="*/ 29028 h 6066971"/>
              <a:gd name="connsiteX5" fmla="*/ 595085 w 6633028"/>
              <a:gd name="connsiteY5" fmla="*/ 420914 h 6066971"/>
              <a:gd name="connsiteX6" fmla="*/ 101600 w 6633028"/>
              <a:gd name="connsiteY6" fmla="*/ 1074057 h 6066971"/>
              <a:gd name="connsiteX7" fmla="*/ 0 w 6633028"/>
              <a:gd name="connsiteY7" fmla="*/ 2046514 h 6066971"/>
              <a:gd name="connsiteX8" fmla="*/ 29028 w 6633028"/>
              <a:gd name="connsiteY8" fmla="*/ 3222171 h 6066971"/>
              <a:gd name="connsiteX9" fmla="*/ 406400 w 6633028"/>
              <a:gd name="connsiteY9" fmla="*/ 4513943 h 6066971"/>
              <a:gd name="connsiteX10" fmla="*/ 812800 w 6633028"/>
              <a:gd name="connsiteY10" fmla="*/ 5297714 h 6066971"/>
              <a:gd name="connsiteX11" fmla="*/ 1335314 w 6633028"/>
              <a:gd name="connsiteY11" fmla="*/ 5834743 h 6066971"/>
              <a:gd name="connsiteX12" fmla="*/ 2714171 w 6633028"/>
              <a:gd name="connsiteY12" fmla="*/ 6066971 h 6066971"/>
              <a:gd name="connsiteX13" fmla="*/ 4673600 w 6633028"/>
              <a:gd name="connsiteY13" fmla="*/ 5994400 h 6066971"/>
              <a:gd name="connsiteX14" fmla="*/ 6008914 w 6633028"/>
              <a:gd name="connsiteY14" fmla="*/ 5689600 h 6066971"/>
              <a:gd name="connsiteX15" fmla="*/ 6212114 w 6633028"/>
              <a:gd name="connsiteY15" fmla="*/ 4412343 h 6066971"/>
              <a:gd name="connsiteX16" fmla="*/ 6444342 w 6633028"/>
              <a:gd name="connsiteY16" fmla="*/ 2641600 h 6066971"/>
              <a:gd name="connsiteX17" fmla="*/ 6633028 w 6633028"/>
              <a:gd name="connsiteY17" fmla="*/ 1756228 h 6066971"/>
              <a:gd name="connsiteX18" fmla="*/ 6618514 w 6633028"/>
              <a:gd name="connsiteY18" fmla="*/ 1030514 h 606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3028" h="6066971">
                <a:moveTo>
                  <a:pt x="6618514" y="1030514"/>
                </a:moveTo>
                <a:lnTo>
                  <a:pt x="6502400" y="275771"/>
                </a:lnTo>
                <a:lnTo>
                  <a:pt x="6400800" y="87085"/>
                </a:lnTo>
                <a:lnTo>
                  <a:pt x="5123542" y="0"/>
                </a:lnTo>
                <a:lnTo>
                  <a:pt x="1973942" y="29028"/>
                </a:lnTo>
                <a:lnTo>
                  <a:pt x="595085" y="420914"/>
                </a:lnTo>
                <a:lnTo>
                  <a:pt x="101600" y="1074057"/>
                </a:lnTo>
                <a:lnTo>
                  <a:pt x="0" y="2046514"/>
                </a:lnTo>
                <a:lnTo>
                  <a:pt x="29028" y="3222171"/>
                </a:lnTo>
                <a:lnTo>
                  <a:pt x="406400" y="4513943"/>
                </a:lnTo>
                <a:lnTo>
                  <a:pt x="812800" y="5297714"/>
                </a:lnTo>
                <a:lnTo>
                  <a:pt x="1335314" y="5834743"/>
                </a:lnTo>
                <a:lnTo>
                  <a:pt x="2714171" y="6066971"/>
                </a:lnTo>
                <a:lnTo>
                  <a:pt x="4673600" y="5994400"/>
                </a:lnTo>
                <a:lnTo>
                  <a:pt x="6008914" y="5689600"/>
                </a:lnTo>
                <a:lnTo>
                  <a:pt x="6212114" y="4412343"/>
                </a:lnTo>
                <a:lnTo>
                  <a:pt x="6444342" y="2641600"/>
                </a:lnTo>
                <a:lnTo>
                  <a:pt x="6633028" y="1756228"/>
                </a:lnTo>
                <a:lnTo>
                  <a:pt x="6618514" y="1030514"/>
                </a:lnTo>
                <a:close/>
              </a:path>
            </a:pathLst>
          </a:custGeom>
          <a:blipFill>
            <a:blip r:embed="rId2"/>
            <a:tile tx="0" ty="0" sx="100000" sy="100000" flip="none" algn="tl"/>
          </a:blipFill>
          <a:ln>
            <a:solidFill>
              <a:srgbClr val="000000">
                <a:alpha val="69804"/>
              </a:srgb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grpSp>
        <p:nvGrpSpPr>
          <p:cNvPr id="17411" name="グループ化 41"/>
          <p:cNvGrpSpPr>
            <a:grpSpLocks/>
          </p:cNvGrpSpPr>
          <p:nvPr/>
        </p:nvGrpSpPr>
        <p:grpSpPr bwMode="auto">
          <a:xfrm>
            <a:off x="4017434" y="3008313"/>
            <a:ext cx="5750983" cy="3733800"/>
            <a:chOff x="467544" y="116632"/>
            <a:chExt cx="8568952" cy="6696744"/>
          </a:xfrm>
        </p:grpSpPr>
        <p:sp>
          <p:nvSpPr>
            <p:cNvPr id="34" name="フリーフォーム 33"/>
            <p:cNvSpPr/>
            <p:nvPr/>
          </p:nvSpPr>
          <p:spPr>
            <a:xfrm>
              <a:off x="6376636" y="3755424"/>
              <a:ext cx="1183868" cy="623548"/>
            </a:xfrm>
            <a:custGeom>
              <a:avLst/>
              <a:gdLst>
                <a:gd name="connsiteX0" fmla="*/ 0 w 1004341"/>
                <a:gd name="connsiteY0" fmla="*/ 0 h 576852"/>
                <a:gd name="connsiteX1" fmla="*/ 554636 w 1004341"/>
                <a:gd name="connsiteY1" fmla="*/ 524656 h 576852"/>
                <a:gd name="connsiteX2" fmla="*/ 689547 w 1004341"/>
                <a:gd name="connsiteY2" fmla="*/ 554637 h 576852"/>
                <a:gd name="connsiteX3" fmla="*/ 1004341 w 1004341"/>
                <a:gd name="connsiteY3" fmla="*/ 494676 h 576852"/>
              </a:gdLst>
              <a:ahLst/>
              <a:cxnLst>
                <a:cxn ang="0">
                  <a:pos x="connsiteX0" y="connsiteY0"/>
                </a:cxn>
                <a:cxn ang="0">
                  <a:pos x="connsiteX1" y="connsiteY1"/>
                </a:cxn>
                <a:cxn ang="0">
                  <a:pos x="connsiteX2" y="connsiteY2"/>
                </a:cxn>
                <a:cxn ang="0">
                  <a:pos x="connsiteX3" y="connsiteY3"/>
                </a:cxn>
              </a:cxnLst>
              <a:rect l="l" t="t" r="r" b="b"/>
              <a:pathLst>
                <a:path w="1004341" h="576852">
                  <a:moveTo>
                    <a:pt x="0" y="0"/>
                  </a:moveTo>
                  <a:cubicBezTo>
                    <a:pt x="219856" y="216108"/>
                    <a:pt x="439712" y="432217"/>
                    <a:pt x="554636" y="524656"/>
                  </a:cubicBezTo>
                  <a:cubicBezTo>
                    <a:pt x="669560" y="617095"/>
                    <a:pt x="614596" y="559634"/>
                    <a:pt x="689547" y="554637"/>
                  </a:cubicBezTo>
                  <a:cubicBezTo>
                    <a:pt x="764498" y="549640"/>
                    <a:pt x="1004341" y="494676"/>
                    <a:pt x="1004341" y="494676"/>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2" name="フリーフォーム 1"/>
            <p:cNvSpPr/>
            <p:nvPr/>
          </p:nvSpPr>
          <p:spPr>
            <a:xfrm>
              <a:off x="5905139" y="182118"/>
              <a:ext cx="471497" cy="6631258"/>
            </a:xfrm>
            <a:custGeom>
              <a:avLst/>
              <a:gdLst>
                <a:gd name="connsiteX0" fmla="*/ 295697 w 398544"/>
                <a:gd name="connsiteY0" fmla="*/ 0 h 2638425"/>
                <a:gd name="connsiteX1" fmla="*/ 238547 w 398544"/>
                <a:gd name="connsiteY1" fmla="*/ 180975 h 2638425"/>
                <a:gd name="connsiteX2" fmla="*/ 229022 w 398544"/>
                <a:gd name="connsiteY2" fmla="*/ 352425 h 2638425"/>
                <a:gd name="connsiteX3" fmla="*/ 390947 w 398544"/>
                <a:gd name="connsiteY3" fmla="*/ 714375 h 2638425"/>
                <a:gd name="connsiteX4" fmla="*/ 362372 w 398544"/>
                <a:gd name="connsiteY4" fmla="*/ 971550 h 2638425"/>
                <a:gd name="connsiteX5" fmla="*/ 276647 w 398544"/>
                <a:gd name="connsiteY5" fmla="*/ 1123950 h 2638425"/>
                <a:gd name="connsiteX6" fmla="*/ 133772 w 398544"/>
                <a:gd name="connsiteY6" fmla="*/ 1162050 h 2638425"/>
                <a:gd name="connsiteX7" fmla="*/ 76622 w 398544"/>
                <a:gd name="connsiteY7" fmla="*/ 1276350 h 2638425"/>
                <a:gd name="connsiteX8" fmla="*/ 422 w 398544"/>
                <a:gd name="connsiteY8" fmla="*/ 1590675 h 2638425"/>
                <a:gd name="connsiteX9" fmla="*/ 57572 w 398544"/>
                <a:gd name="connsiteY9" fmla="*/ 1771650 h 2638425"/>
                <a:gd name="connsiteX10" fmla="*/ 276647 w 398544"/>
                <a:gd name="connsiteY10" fmla="*/ 2095500 h 2638425"/>
                <a:gd name="connsiteX11" fmla="*/ 257597 w 398544"/>
                <a:gd name="connsiteY11" fmla="*/ 2247900 h 2638425"/>
                <a:gd name="connsiteX12" fmla="*/ 19472 w 398544"/>
                <a:gd name="connsiteY12" fmla="*/ 2638425 h 2638425"/>
                <a:gd name="connsiteX13" fmla="*/ 19472 w 398544"/>
                <a:gd name="connsiteY13" fmla="*/ 2638425 h 2638425"/>
                <a:gd name="connsiteX14" fmla="*/ 19472 w 398544"/>
                <a:gd name="connsiteY14" fmla="*/ 2638425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544" h="2638425">
                  <a:moveTo>
                    <a:pt x="295697" y="0"/>
                  </a:moveTo>
                  <a:cubicBezTo>
                    <a:pt x="272678" y="61119"/>
                    <a:pt x="249659" y="122238"/>
                    <a:pt x="238547" y="180975"/>
                  </a:cubicBezTo>
                  <a:cubicBezTo>
                    <a:pt x="227435" y="239712"/>
                    <a:pt x="203622" y="263525"/>
                    <a:pt x="229022" y="352425"/>
                  </a:cubicBezTo>
                  <a:cubicBezTo>
                    <a:pt x="254422" y="441325"/>
                    <a:pt x="368722" y="611188"/>
                    <a:pt x="390947" y="714375"/>
                  </a:cubicBezTo>
                  <a:cubicBezTo>
                    <a:pt x="413172" y="817562"/>
                    <a:pt x="381422" y="903288"/>
                    <a:pt x="362372" y="971550"/>
                  </a:cubicBezTo>
                  <a:cubicBezTo>
                    <a:pt x="343322" y="1039812"/>
                    <a:pt x="314747" y="1092200"/>
                    <a:pt x="276647" y="1123950"/>
                  </a:cubicBezTo>
                  <a:cubicBezTo>
                    <a:pt x="238547" y="1155700"/>
                    <a:pt x="167109" y="1136650"/>
                    <a:pt x="133772" y="1162050"/>
                  </a:cubicBezTo>
                  <a:cubicBezTo>
                    <a:pt x="100435" y="1187450"/>
                    <a:pt x="98847" y="1204913"/>
                    <a:pt x="76622" y="1276350"/>
                  </a:cubicBezTo>
                  <a:cubicBezTo>
                    <a:pt x="54397" y="1347788"/>
                    <a:pt x="3597" y="1508125"/>
                    <a:pt x="422" y="1590675"/>
                  </a:cubicBezTo>
                  <a:cubicBezTo>
                    <a:pt x="-2753" y="1673225"/>
                    <a:pt x="11535" y="1687513"/>
                    <a:pt x="57572" y="1771650"/>
                  </a:cubicBezTo>
                  <a:cubicBezTo>
                    <a:pt x="103609" y="1855787"/>
                    <a:pt x="243310" y="2016125"/>
                    <a:pt x="276647" y="2095500"/>
                  </a:cubicBezTo>
                  <a:cubicBezTo>
                    <a:pt x="309984" y="2174875"/>
                    <a:pt x="300460" y="2157412"/>
                    <a:pt x="257597" y="2247900"/>
                  </a:cubicBezTo>
                  <a:cubicBezTo>
                    <a:pt x="214734" y="2338388"/>
                    <a:pt x="19472" y="2638425"/>
                    <a:pt x="19472" y="2638425"/>
                  </a:cubicBezTo>
                  <a:lnTo>
                    <a:pt x="19472" y="2638425"/>
                  </a:lnTo>
                  <a:lnTo>
                    <a:pt x="19472" y="2638425"/>
                  </a:lnTo>
                </a:path>
              </a:pathLst>
            </a:custGeom>
            <a:no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3" name="フリーフォーム 2"/>
            <p:cNvSpPr/>
            <p:nvPr/>
          </p:nvSpPr>
          <p:spPr>
            <a:xfrm>
              <a:off x="6550885" y="182118"/>
              <a:ext cx="548372" cy="6631258"/>
            </a:xfrm>
            <a:custGeom>
              <a:avLst/>
              <a:gdLst>
                <a:gd name="connsiteX0" fmla="*/ 450118 w 464388"/>
                <a:gd name="connsiteY0" fmla="*/ 0 h 2666553"/>
                <a:gd name="connsiteX1" fmla="*/ 450118 w 464388"/>
                <a:gd name="connsiteY1" fmla="*/ 123825 h 2666553"/>
                <a:gd name="connsiteX2" fmla="*/ 364393 w 464388"/>
                <a:gd name="connsiteY2" fmla="*/ 342900 h 2666553"/>
                <a:gd name="connsiteX3" fmla="*/ 335818 w 464388"/>
                <a:gd name="connsiteY3" fmla="*/ 523875 h 2666553"/>
                <a:gd name="connsiteX4" fmla="*/ 392968 w 464388"/>
                <a:gd name="connsiteY4" fmla="*/ 685800 h 2666553"/>
                <a:gd name="connsiteX5" fmla="*/ 440593 w 464388"/>
                <a:gd name="connsiteY5" fmla="*/ 809625 h 2666553"/>
                <a:gd name="connsiteX6" fmla="*/ 431068 w 464388"/>
                <a:gd name="connsiteY6" fmla="*/ 895350 h 2666553"/>
                <a:gd name="connsiteX7" fmla="*/ 50068 w 464388"/>
                <a:gd name="connsiteY7" fmla="*/ 1514475 h 2666553"/>
                <a:gd name="connsiteX8" fmla="*/ 2443 w 464388"/>
                <a:gd name="connsiteY8" fmla="*/ 1666875 h 2666553"/>
                <a:gd name="connsiteX9" fmla="*/ 31018 w 464388"/>
                <a:gd name="connsiteY9" fmla="*/ 1809750 h 2666553"/>
                <a:gd name="connsiteX10" fmla="*/ 164368 w 464388"/>
                <a:gd name="connsiteY10" fmla="*/ 2009775 h 2666553"/>
                <a:gd name="connsiteX11" fmla="*/ 221518 w 464388"/>
                <a:gd name="connsiteY11" fmla="*/ 2085975 h 2666553"/>
                <a:gd name="connsiteX12" fmla="*/ 192943 w 464388"/>
                <a:gd name="connsiteY12" fmla="*/ 2305050 h 2666553"/>
                <a:gd name="connsiteX13" fmla="*/ 116743 w 464388"/>
                <a:gd name="connsiteY13" fmla="*/ 2638425 h 2666553"/>
                <a:gd name="connsiteX14" fmla="*/ 107218 w 464388"/>
                <a:gd name="connsiteY14" fmla="*/ 2647950 h 2666553"/>
                <a:gd name="connsiteX15" fmla="*/ 107218 w 464388"/>
                <a:gd name="connsiteY15" fmla="*/ 2647950 h 266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388" h="2666553">
                  <a:moveTo>
                    <a:pt x="450118" y="0"/>
                  </a:moveTo>
                  <a:cubicBezTo>
                    <a:pt x="457262" y="33337"/>
                    <a:pt x="464406" y="66675"/>
                    <a:pt x="450118" y="123825"/>
                  </a:cubicBezTo>
                  <a:cubicBezTo>
                    <a:pt x="435830" y="180975"/>
                    <a:pt x="383443" y="276225"/>
                    <a:pt x="364393" y="342900"/>
                  </a:cubicBezTo>
                  <a:cubicBezTo>
                    <a:pt x="345343" y="409575"/>
                    <a:pt x="331055" y="466725"/>
                    <a:pt x="335818" y="523875"/>
                  </a:cubicBezTo>
                  <a:cubicBezTo>
                    <a:pt x="340580" y="581025"/>
                    <a:pt x="375505" y="638175"/>
                    <a:pt x="392968" y="685800"/>
                  </a:cubicBezTo>
                  <a:cubicBezTo>
                    <a:pt x="410430" y="733425"/>
                    <a:pt x="434243" y="774700"/>
                    <a:pt x="440593" y="809625"/>
                  </a:cubicBezTo>
                  <a:cubicBezTo>
                    <a:pt x="446943" y="844550"/>
                    <a:pt x="496156" y="777875"/>
                    <a:pt x="431068" y="895350"/>
                  </a:cubicBezTo>
                  <a:cubicBezTo>
                    <a:pt x="365980" y="1012825"/>
                    <a:pt x="121505" y="1385888"/>
                    <a:pt x="50068" y="1514475"/>
                  </a:cubicBezTo>
                  <a:cubicBezTo>
                    <a:pt x="-21369" y="1643062"/>
                    <a:pt x="5618" y="1617663"/>
                    <a:pt x="2443" y="1666875"/>
                  </a:cubicBezTo>
                  <a:cubicBezTo>
                    <a:pt x="-732" y="1716087"/>
                    <a:pt x="4031" y="1752600"/>
                    <a:pt x="31018" y="1809750"/>
                  </a:cubicBezTo>
                  <a:cubicBezTo>
                    <a:pt x="58005" y="1866900"/>
                    <a:pt x="132618" y="1963738"/>
                    <a:pt x="164368" y="2009775"/>
                  </a:cubicBezTo>
                  <a:cubicBezTo>
                    <a:pt x="196118" y="2055812"/>
                    <a:pt x="216755" y="2036763"/>
                    <a:pt x="221518" y="2085975"/>
                  </a:cubicBezTo>
                  <a:cubicBezTo>
                    <a:pt x="226280" y="2135188"/>
                    <a:pt x="210405" y="2212975"/>
                    <a:pt x="192943" y="2305050"/>
                  </a:cubicBezTo>
                  <a:cubicBezTo>
                    <a:pt x="175481" y="2397125"/>
                    <a:pt x="131030" y="2581275"/>
                    <a:pt x="116743" y="2638425"/>
                  </a:cubicBezTo>
                  <a:cubicBezTo>
                    <a:pt x="102455" y="2695575"/>
                    <a:pt x="107218" y="2647950"/>
                    <a:pt x="107218" y="2647950"/>
                  </a:cubicBezTo>
                  <a:lnTo>
                    <a:pt x="107218" y="2647950"/>
                  </a:lnTo>
                </a:path>
              </a:pathLst>
            </a:custGeom>
            <a:noFill/>
            <a:ln w="152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4" name="フリーフォーム 3"/>
            <p:cNvSpPr/>
            <p:nvPr/>
          </p:nvSpPr>
          <p:spPr>
            <a:xfrm>
              <a:off x="4375335" y="182118"/>
              <a:ext cx="448434" cy="6631258"/>
            </a:xfrm>
            <a:custGeom>
              <a:avLst/>
              <a:gdLst>
                <a:gd name="connsiteX0" fmla="*/ 368448 w 380057"/>
                <a:gd name="connsiteY0" fmla="*/ 0 h 2857500"/>
                <a:gd name="connsiteX1" fmla="*/ 120798 w 380057"/>
                <a:gd name="connsiteY1" fmla="*/ 571500 h 2857500"/>
                <a:gd name="connsiteX2" fmla="*/ 25548 w 380057"/>
                <a:gd name="connsiteY2" fmla="*/ 819150 h 2857500"/>
                <a:gd name="connsiteX3" fmla="*/ 6498 w 380057"/>
                <a:gd name="connsiteY3" fmla="*/ 1066800 h 2857500"/>
                <a:gd name="connsiteX4" fmla="*/ 120798 w 380057"/>
                <a:gd name="connsiteY4" fmla="*/ 1409700 h 2857500"/>
                <a:gd name="connsiteX5" fmla="*/ 320823 w 380057"/>
                <a:gd name="connsiteY5" fmla="*/ 1905000 h 2857500"/>
                <a:gd name="connsiteX6" fmla="*/ 377973 w 380057"/>
                <a:gd name="connsiteY6" fmla="*/ 2257425 h 2857500"/>
                <a:gd name="connsiteX7" fmla="*/ 263673 w 380057"/>
                <a:gd name="connsiteY7" fmla="*/ 2581275 h 2857500"/>
                <a:gd name="connsiteX8" fmla="*/ 111273 w 380057"/>
                <a:gd name="connsiteY8" fmla="*/ 285750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057" h="2857500">
                  <a:moveTo>
                    <a:pt x="368448" y="0"/>
                  </a:moveTo>
                  <a:cubicBezTo>
                    <a:pt x="273198" y="217487"/>
                    <a:pt x="177948" y="434975"/>
                    <a:pt x="120798" y="571500"/>
                  </a:cubicBezTo>
                  <a:cubicBezTo>
                    <a:pt x="63648" y="708025"/>
                    <a:pt x="44598" y="736600"/>
                    <a:pt x="25548" y="819150"/>
                  </a:cubicBezTo>
                  <a:cubicBezTo>
                    <a:pt x="6498" y="901700"/>
                    <a:pt x="-9377" y="968375"/>
                    <a:pt x="6498" y="1066800"/>
                  </a:cubicBezTo>
                  <a:cubicBezTo>
                    <a:pt x="22373" y="1165225"/>
                    <a:pt x="68410" y="1270000"/>
                    <a:pt x="120798" y="1409700"/>
                  </a:cubicBezTo>
                  <a:cubicBezTo>
                    <a:pt x="173186" y="1549400"/>
                    <a:pt x="277961" y="1763713"/>
                    <a:pt x="320823" y="1905000"/>
                  </a:cubicBezTo>
                  <a:cubicBezTo>
                    <a:pt x="363685" y="2046287"/>
                    <a:pt x="387498" y="2144713"/>
                    <a:pt x="377973" y="2257425"/>
                  </a:cubicBezTo>
                  <a:cubicBezTo>
                    <a:pt x="368448" y="2370138"/>
                    <a:pt x="308123" y="2481263"/>
                    <a:pt x="263673" y="2581275"/>
                  </a:cubicBezTo>
                  <a:cubicBezTo>
                    <a:pt x="219223" y="2681287"/>
                    <a:pt x="165248" y="2769393"/>
                    <a:pt x="111273" y="2857500"/>
                  </a:cubicBezTo>
                </a:path>
              </a:pathLst>
            </a:cu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grpSp>
          <p:nvGrpSpPr>
            <p:cNvPr id="14" name="グループ化 31"/>
            <p:cNvGrpSpPr/>
            <p:nvPr/>
          </p:nvGrpSpPr>
          <p:grpSpPr>
            <a:xfrm>
              <a:off x="892391" y="337567"/>
              <a:ext cx="7307372" cy="2357184"/>
              <a:chOff x="539552" y="548680"/>
              <a:chExt cx="6192688" cy="2175496"/>
            </a:xfrm>
            <a:noFill/>
          </p:grpSpPr>
          <p:sp>
            <p:nvSpPr>
              <p:cNvPr id="6" name="フリーフォーム 5"/>
              <p:cNvSpPr/>
              <p:nvPr/>
            </p:nvSpPr>
            <p:spPr>
              <a:xfrm>
                <a:off x="4144727" y="548680"/>
                <a:ext cx="2587513" cy="2175496"/>
              </a:xfrm>
              <a:custGeom>
                <a:avLst/>
                <a:gdLst>
                  <a:gd name="connsiteX0" fmla="*/ 571634 w 571634"/>
                  <a:gd name="connsiteY0" fmla="*/ 1167384 h 1167384"/>
                  <a:gd name="connsiteX1" fmla="*/ 533534 w 571634"/>
                  <a:gd name="connsiteY1" fmla="*/ 1072134 h 1167384"/>
                  <a:gd name="connsiteX2" fmla="*/ 457334 w 571634"/>
                  <a:gd name="connsiteY2" fmla="*/ 995934 h 1167384"/>
                  <a:gd name="connsiteX3" fmla="*/ 381134 w 571634"/>
                  <a:gd name="connsiteY3" fmla="*/ 948309 h 1167384"/>
                  <a:gd name="connsiteX4" fmla="*/ 285884 w 571634"/>
                  <a:gd name="connsiteY4" fmla="*/ 872109 h 1167384"/>
                  <a:gd name="connsiteX5" fmla="*/ 285884 w 571634"/>
                  <a:gd name="connsiteY5" fmla="*/ 824484 h 1167384"/>
                  <a:gd name="connsiteX6" fmla="*/ 219209 w 571634"/>
                  <a:gd name="connsiteY6" fmla="*/ 786384 h 1167384"/>
                  <a:gd name="connsiteX7" fmla="*/ 171584 w 571634"/>
                  <a:gd name="connsiteY7" fmla="*/ 719709 h 1167384"/>
                  <a:gd name="connsiteX8" fmla="*/ 200159 w 571634"/>
                  <a:gd name="connsiteY8" fmla="*/ 595884 h 1167384"/>
                  <a:gd name="connsiteX9" fmla="*/ 76334 w 571634"/>
                  <a:gd name="connsiteY9" fmla="*/ 472059 h 1167384"/>
                  <a:gd name="connsiteX10" fmla="*/ 134 w 571634"/>
                  <a:gd name="connsiteY10" fmla="*/ 243459 h 1167384"/>
                  <a:gd name="connsiteX11" fmla="*/ 57284 w 571634"/>
                  <a:gd name="connsiteY11" fmla="*/ 138684 h 1167384"/>
                  <a:gd name="connsiteX12" fmla="*/ 38234 w 571634"/>
                  <a:gd name="connsiteY12" fmla="*/ 5334 h 1167384"/>
                  <a:gd name="connsiteX13" fmla="*/ 19184 w 571634"/>
                  <a:gd name="connsiteY13" fmla="*/ 24384 h 1167384"/>
                  <a:gd name="connsiteX14" fmla="*/ 19184 w 571634"/>
                  <a:gd name="connsiteY14" fmla="*/ 24384 h 11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634" h="1167384">
                    <a:moveTo>
                      <a:pt x="571634" y="1167384"/>
                    </a:moveTo>
                    <a:cubicBezTo>
                      <a:pt x="562109" y="1134046"/>
                      <a:pt x="552584" y="1100709"/>
                      <a:pt x="533534" y="1072134"/>
                    </a:cubicBezTo>
                    <a:cubicBezTo>
                      <a:pt x="514484" y="1043559"/>
                      <a:pt x="482734" y="1016572"/>
                      <a:pt x="457334" y="995934"/>
                    </a:cubicBezTo>
                    <a:cubicBezTo>
                      <a:pt x="431934" y="975296"/>
                      <a:pt x="409709" y="968946"/>
                      <a:pt x="381134" y="948309"/>
                    </a:cubicBezTo>
                    <a:cubicBezTo>
                      <a:pt x="352559" y="927672"/>
                      <a:pt x="301759" y="892746"/>
                      <a:pt x="285884" y="872109"/>
                    </a:cubicBezTo>
                    <a:cubicBezTo>
                      <a:pt x="270009" y="851471"/>
                      <a:pt x="296996" y="838771"/>
                      <a:pt x="285884" y="824484"/>
                    </a:cubicBezTo>
                    <a:cubicBezTo>
                      <a:pt x="274771" y="810196"/>
                      <a:pt x="238259" y="803846"/>
                      <a:pt x="219209" y="786384"/>
                    </a:cubicBezTo>
                    <a:cubicBezTo>
                      <a:pt x="200159" y="768922"/>
                      <a:pt x="174759" y="751459"/>
                      <a:pt x="171584" y="719709"/>
                    </a:cubicBezTo>
                    <a:cubicBezTo>
                      <a:pt x="168409" y="687959"/>
                      <a:pt x="216034" y="637159"/>
                      <a:pt x="200159" y="595884"/>
                    </a:cubicBezTo>
                    <a:cubicBezTo>
                      <a:pt x="184284" y="554609"/>
                      <a:pt x="109671" y="530796"/>
                      <a:pt x="76334" y="472059"/>
                    </a:cubicBezTo>
                    <a:cubicBezTo>
                      <a:pt x="42997" y="413322"/>
                      <a:pt x="3309" y="299021"/>
                      <a:pt x="134" y="243459"/>
                    </a:cubicBezTo>
                    <a:cubicBezTo>
                      <a:pt x="-3041" y="187897"/>
                      <a:pt x="50934" y="178371"/>
                      <a:pt x="57284" y="138684"/>
                    </a:cubicBezTo>
                    <a:cubicBezTo>
                      <a:pt x="63634" y="98997"/>
                      <a:pt x="44584" y="24384"/>
                      <a:pt x="38234" y="5334"/>
                    </a:cubicBezTo>
                    <a:cubicBezTo>
                      <a:pt x="31884" y="-13716"/>
                      <a:pt x="19184" y="24384"/>
                      <a:pt x="19184" y="24384"/>
                    </a:cubicBezTo>
                    <a:lnTo>
                      <a:pt x="19184" y="24384"/>
                    </a:lnTo>
                  </a:path>
                </a:pathLst>
              </a:custGeom>
              <a:grp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7" name="フリーフォーム 6"/>
              <p:cNvSpPr/>
              <p:nvPr/>
            </p:nvSpPr>
            <p:spPr>
              <a:xfrm>
                <a:off x="539552" y="1444570"/>
                <a:ext cx="3959154" cy="409884"/>
              </a:xfrm>
              <a:custGeom>
                <a:avLst/>
                <a:gdLst>
                  <a:gd name="connsiteX0" fmla="*/ 1114425 w 1114425"/>
                  <a:gd name="connsiteY0" fmla="*/ 10369 h 219946"/>
                  <a:gd name="connsiteX1" fmla="*/ 1057275 w 1114425"/>
                  <a:gd name="connsiteY1" fmla="*/ 844 h 219946"/>
                  <a:gd name="connsiteX2" fmla="*/ 971550 w 1114425"/>
                  <a:gd name="connsiteY2" fmla="*/ 29419 h 219946"/>
                  <a:gd name="connsiteX3" fmla="*/ 895350 w 1114425"/>
                  <a:gd name="connsiteY3" fmla="*/ 86569 h 219946"/>
                  <a:gd name="connsiteX4" fmla="*/ 695325 w 1114425"/>
                  <a:gd name="connsiteY4" fmla="*/ 153244 h 219946"/>
                  <a:gd name="connsiteX5" fmla="*/ 514350 w 1114425"/>
                  <a:gd name="connsiteY5" fmla="*/ 143719 h 219946"/>
                  <a:gd name="connsiteX6" fmla="*/ 295275 w 1114425"/>
                  <a:gd name="connsiteY6" fmla="*/ 219919 h 219946"/>
                  <a:gd name="connsiteX7" fmla="*/ 0 w 1114425"/>
                  <a:gd name="connsiteY7" fmla="*/ 153244 h 219946"/>
                  <a:gd name="connsiteX8" fmla="*/ 0 w 1114425"/>
                  <a:gd name="connsiteY8" fmla="*/ 153244 h 21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425" h="219946">
                    <a:moveTo>
                      <a:pt x="1114425" y="10369"/>
                    </a:moveTo>
                    <a:cubicBezTo>
                      <a:pt x="1097756" y="4019"/>
                      <a:pt x="1081087" y="-2331"/>
                      <a:pt x="1057275" y="844"/>
                    </a:cubicBezTo>
                    <a:cubicBezTo>
                      <a:pt x="1033462" y="4019"/>
                      <a:pt x="998537" y="15132"/>
                      <a:pt x="971550" y="29419"/>
                    </a:cubicBezTo>
                    <a:cubicBezTo>
                      <a:pt x="944562" y="43707"/>
                      <a:pt x="941387" y="65932"/>
                      <a:pt x="895350" y="86569"/>
                    </a:cubicBezTo>
                    <a:cubicBezTo>
                      <a:pt x="849312" y="107207"/>
                      <a:pt x="758825" y="143719"/>
                      <a:pt x="695325" y="153244"/>
                    </a:cubicBezTo>
                    <a:cubicBezTo>
                      <a:pt x="631825" y="162769"/>
                      <a:pt x="581025" y="132607"/>
                      <a:pt x="514350" y="143719"/>
                    </a:cubicBezTo>
                    <a:cubicBezTo>
                      <a:pt x="447675" y="154832"/>
                      <a:pt x="381000" y="218332"/>
                      <a:pt x="295275" y="219919"/>
                    </a:cubicBezTo>
                    <a:cubicBezTo>
                      <a:pt x="209550" y="221507"/>
                      <a:pt x="0" y="153244"/>
                      <a:pt x="0" y="153244"/>
                    </a:cubicBezTo>
                    <a:lnTo>
                      <a:pt x="0" y="153244"/>
                    </a:lnTo>
                  </a:path>
                </a:pathLst>
              </a:custGeom>
              <a:grp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8" name="フリーフォーム 7"/>
              <p:cNvSpPr/>
              <p:nvPr/>
            </p:nvSpPr>
            <p:spPr>
              <a:xfrm>
                <a:off x="2192736" y="703764"/>
                <a:ext cx="1983649" cy="781020"/>
              </a:xfrm>
              <a:custGeom>
                <a:avLst/>
                <a:gdLst>
                  <a:gd name="connsiteX0" fmla="*/ 495300 w 495300"/>
                  <a:gd name="connsiteY0" fmla="*/ 419100 h 419100"/>
                  <a:gd name="connsiteX1" fmla="*/ 409575 w 495300"/>
                  <a:gd name="connsiteY1" fmla="*/ 352425 h 419100"/>
                  <a:gd name="connsiteX2" fmla="*/ 352425 w 495300"/>
                  <a:gd name="connsiteY2" fmla="*/ 361950 h 419100"/>
                  <a:gd name="connsiteX3" fmla="*/ 323850 w 495300"/>
                  <a:gd name="connsiteY3" fmla="*/ 361950 h 419100"/>
                  <a:gd name="connsiteX4" fmla="*/ 209550 w 495300"/>
                  <a:gd name="connsiteY4" fmla="*/ 381000 h 419100"/>
                  <a:gd name="connsiteX5" fmla="*/ 200025 w 495300"/>
                  <a:gd name="connsiteY5" fmla="*/ 400050 h 419100"/>
                  <a:gd name="connsiteX6" fmla="*/ 123825 w 495300"/>
                  <a:gd name="connsiteY6" fmla="*/ 295275 h 419100"/>
                  <a:gd name="connsiteX7" fmla="*/ 28575 w 495300"/>
                  <a:gd name="connsiteY7" fmla="*/ 161925 h 419100"/>
                  <a:gd name="connsiteX8" fmla="*/ 0 w 495300"/>
                  <a:gd name="connsiteY8" fmla="*/ 0 h 419100"/>
                  <a:gd name="connsiteX9" fmla="*/ 0 w 495300"/>
                  <a:gd name="connsiteY9"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300" h="419100">
                    <a:moveTo>
                      <a:pt x="495300" y="419100"/>
                    </a:moveTo>
                    <a:cubicBezTo>
                      <a:pt x="464343" y="390525"/>
                      <a:pt x="433387" y="361950"/>
                      <a:pt x="409575" y="352425"/>
                    </a:cubicBezTo>
                    <a:cubicBezTo>
                      <a:pt x="385762" y="342900"/>
                      <a:pt x="366712" y="360363"/>
                      <a:pt x="352425" y="361950"/>
                    </a:cubicBezTo>
                    <a:cubicBezTo>
                      <a:pt x="338138" y="363537"/>
                      <a:pt x="347662" y="358775"/>
                      <a:pt x="323850" y="361950"/>
                    </a:cubicBezTo>
                    <a:cubicBezTo>
                      <a:pt x="300037" y="365125"/>
                      <a:pt x="230187" y="374650"/>
                      <a:pt x="209550" y="381000"/>
                    </a:cubicBezTo>
                    <a:cubicBezTo>
                      <a:pt x="188913" y="387350"/>
                      <a:pt x="214312" y="414337"/>
                      <a:pt x="200025" y="400050"/>
                    </a:cubicBezTo>
                    <a:cubicBezTo>
                      <a:pt x="185738" y="385763"/>
                      <a:pt x="152400" y="334962"/>
                      <a:pt x="123825" y="295275"/>
                    </a:cubicBezTo>
                    <a:cubicBezTo>
                      <a:pt x="95250" y="255587"/>
                      <a:pt x="49212" y="211137"/>
                      <a:pt x="28575" y="161925"/>
                    </a:cubicBezTo>
                    <a:cubicBezTo>
                      <a:pt x="7938" y="112713"/>
                      <a:pt x="0" y="0"/>
                      <a:pt x="0" y="0"/>
                    </a:cubicBezTo>
                    <a:lnTo>
                      <a:pt x="0" y="0"/>
                    </a:lnTo>
                  </a:path>
                </a:pathLst>
              </a:custGeom>
              <a:grp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grpSp>
        <p:sp>
          <p:nvSpPr>
            <p:cNvPr id="10" name="フリーフォーム 9"/>
            <p:cNvSpPr/>
            <p:nvPr/>
          </p:nvSpPr>
          <p:spPr>
            <a:xfrm>
              <a:off x="7855191" y="182118"/>
              <a:ext cx="1181305" cy="6631258"/>
            </a:xfrm>
            <a:custGeom>
              <a:avLst/>
              <a:gdLst>
                <a:gd name="connsiteX0" fmla="*/ 476250 w 1000125"/>
                <a:gd name="connsiteY0" fmla="*/ 0 h 2543175"/>
                <a:gd name="connsiteX1" fmla="*/ 723900 w 1000125"/>
                <a:gd name="connsiteY1" fmla="*/ 28575 h 2543175"/>
                <a:gd name="connsiteX2" fmla="*/ 733425 w 1000125"/>
                <a:gd name="connsiteY2" fmla="*/ 295275 h 2543175"/>
                <a:gd name="connsiteX3" fmla="*/ 561975 w 1000125"/>
                <a:gd name="connsiteY3" fmla="*/ 295275 h 2543175"/>
                <a:gd name="connsiteX4" fmla="*/ 571500 w 1000125"/>
                <a:gd name="connsiteY4" fmla="*/ 476250 h 2543175"/>
                <a:gd name="connsiteX5" fmla="*/ 571500 w 1000125"/>
                <a:gd name="connsiteY5" fmla="*/ 476250 h 2543175"/>
                <a:gd name="connsiteX6" fmla="*/ 685800 w 1000125"/>
                <a:gd name="connsiteY6" fmla="*/ 523875 h 2543175"/>
                <a:gd name="connsiteX7" fmla="*/ 790575 w 1000125"/>
                <a:gd name="connsiteY7" fmla="*/ 523875 h 2543175"/>
                <a:gd name="connsiteX8" fmla="*/ 1000125 w 1000125"/>
                <a:gd name="connsiteY8" fmla="*/ 133350 h 2543175"/>
                <a:gd name="connsiteX9" fmla="*/ 800100 w 1000125"/>
                <a:gd name="connsiteY9" fmla="*/ 514350 h 2543175"/>
                <a:gd name="connsiteX10" fmla="*/ 400050 w 1000125"/>
                <a:gd name="connsiteY10" fmla="*/ 523875 h 2543175"/>
                <a:gd name="connsiteX11" fmla="*/ 428625 w 1000125"/>
                <a:gd name="connsiteY11" fmla="*/ 666750 h 2543175"/>
                <a:gd name="connsiteX12" fmla="*/ 428625 w 1000125"/>
                <a:gd name="connsiteY12" fmla="*/ 666750 h 2543175"/>
                <a:gd name="connsiteX13" fmla="*/ 390525 w 1000125"/>
                <a:gd name="connsiteY13" fmla="*/ 819150 h 2543175"/>
                <a:gd name="connsiteX14" fmla="*/ 238125 w 1000125"/>
                <a:gd name="connsiteY14" fmla="*/ 1123950 h 2543175"/>
                <a:gd name="connsiteX15" fmla="*/ 57150 w 1000125"/>
                <a:gd name="connsiteY15" fmla="*/ 1695450 h 2543175"/>
                <a:gd name="connsiteX16" fmla="*/ 57150 w 1000125"/>
                <a:gd name="connsiteY16" fmla="*/ 1847850 h 2543175"/>
                <a:gd name="connsiteX17" fmla="*/ 9525 w 1000125"/>
                <a:gd name="connsiteY17" fmla="*/ 2247900 h 2543175"/>
                <a:gd name="connsiteX18" fmla="*/ 0 w 1000125"/>
                <a:gd name="connsiteY18" fmla="*/ 2543175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125" h="2543175">
                  <a:moveTo>
                    <a:pt x="476250" y="0"/>
                  </a:moveTo>
                  <a:lnTo>
                    <a:pt x="723900" y="28575"/>
                  </a:lnTo>
                  <a:lnTo>
                    <a:pt x="733425" y="295275"/>
                  </a:lnTo>
                  <a:lnTo>
                    <a:pt x="561975" y="295275"/>
                  </a:lnTo>
                  <a:lnTo>
                    <a:pt x="571500" y="476250"/>
                  </a:lnTo>
                  <a:lnTo>
                    <a:pt x="571500" y="476250"/>
                  </a:lnTo>
                  <a:lnTo>
                    <a:pt x="685800" y="523875"/>
                  </a:lnTo>
                  <a:lnTo>
                    <a:pt x="790575" y="523875"/>
                  </a:lnTo>
                  <a:lnTo>
                    <a:pt x="1000125" y="133350"/>
                  </a:lnTo>
                  <a:lnTo>
                    <a:pt x="800100" y="514350"/>
                  </a:lnTo>
                  <a:lnTo>
                    <a:pt x="400050" y="523875"/>
                  </a:lnTo>
                  <a:lnTo>
                    <a:pt x="428625" y="666750"/>
                  </a:lnTo>
                  <a:lnTo>
                    <a:pt x="428625" y="666750"/>
                  </a:lnTo>
                  <a:lnTo>
                    <a:pt x="390525" y="819150"/>
                  </a:lnTo>
                  <a:lnTo>
                    <a:pt x="238125" y="1123950"/>
                  </a:lnTo>
                  <a:lnTo>
                    <a:pt x="57150" y="1695450"/>
                  </a:lnTo>
                  <a:lnTo>
                    <a:pt x="57150" y="1847850"/>
                  </a:lnTo>
                  <a:lnTo>
                    <a:pt x="9525" y="2247900"/>
                  </a:lnTo>
                  <a:lnTo>
                    <a:pt x="0" y="2543175"/>
                  </a:lnTo>
                </a:path>
              </a:pathLst>
            </a:cu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grpSp>
          <p:nvGrpSpPr>
            <p:cNvPr id="17480" name="グループ化 13"/>
            <p:cNvGrpSpPr>
              <a:grpSpLocks/>
            </p:cNvGrpSpPr>
            <p:nvPr/>
          </p:nvGrpSpPr>
          <p:grpSpPr bwMode="auto">
            <a:xfrm>
              <a:off x="467544" y="3614483"/>
              <a:ext cx="7392341" cy="1793859"/>
              <a:chOff x="466725" y="6019800"/>
              <a:chExt cx="5029200" cy="1655591"/>
            </a:xfrm>
          </p:grpSpPr>
          <p:sp>
            <p:nvSpPr>
              <p:cNvPr id="11" name="フリーフォーム 10"/>
              <p:cNvSpPr/>
              <p:nvPr/>
            </p:nvSpPr>
            <p:spPr>
              <a:xfrm>
                <a:off x="1266912" y="5981698"/>
                <a:ext cx="4229306" cy="1694926"/>
              </a:xfrm>
              <a:custGeom>
                <a:avLst/>
                <a:gdLst>
                  <a:gd name="connsiteX0" fmla="*/ 4229100 w 4229100"/>
                  <a:gd name="connsiteY0" fmla="*/ 1495425 h 1655591"/>
                  <a:gd name="connsiteX1" fmla="*/ 4124325 w 4229100"/>
                  <a:gd name="connsiteY1" fmla="*/ 1600200 h 1655591"/>
                  <a:gd name="connsiteX2" fmla="*/ 4038600 w 4229100"/>
                  <a:gd name="connsiteY2" fmla="*/ 1619250 h 1655591"/>
                  <a:gd name="connsiteX3" fmla="*/ 3924300 w 4229100"/>
                  <a:gd name="connsiteY3" fmla="*/ 1647825 h 1655591"/>
                  <a:gd name="connsiteX4" fmla="*/ 3838575 w 4229100"/>
                  <a:gd name="connsiteY4" fmla="*/ 1638300 h 1655591"/>
                  <a:gd name="connsiteX5" fmla="*/ 3705225 w 4229100"/>
                  <a:gd name="connsiteY5" fmla="*/ 1638300 h 1655591"/>
                  <a:gd name="connsiteX6" fmla="*/ 3524250 w 4229100"/>
                  <a:gd name="connsiteY6" fmla="*/ 1400175 h 1655591"/>
                  <a:gd name="connsiteX7" fmla="*/ 3305175 w 4229100"/>
                  <a:gd name="connsiteY7" fmla="*/ 1190625 h 1655591"/>
                  <a:gd name="connsiteX8" fmla="*/ 3095625 w 4229100"/>
                  <a:gd name="connsiteY8" fmla="*/ 1028700 h 1655591"/>
                  <a:gd name="connsiteX9" fmla="*/ 2705100 w 4229100"/>
                  <a:gd name="connsiteY9" fmla="*/ 933450 h 1655591"/>
                  <a:gd name="connsiteX10" fmla="*/ 2495550 w 4229100"/>
                  <a:gd name="connsiteY10" fmla="*/ 1000125 h 1655591"/>
                  <a:gd name="connsiteX11" fmla="*/ 2266950 w 4229100"/>
                  <a:gd name="connsiteY11" fmla="*/ 1038225 h 1655591"/>
                  <a:gd name="connsiteX12" fmla="*/ 2181225 w 4229100"/>
                  <a:gd name="connsiteY12" fmla="*/ 1038225 h 1655591"/>
                  <a:gd name="connsiteX13" fmla="*/ 2133600 w 4229100"/>
                  <a:gd name="connsiteY13" fmla="*/ 1019175 h 1655591"/>
                  <a:gd name="connsiteX14" fmla="*/ 2095500 w 4229100"/>
                  <a:gd name="connsiteY14" fmla="*/ 990600 h 1655591"/>
                  <a:gd name="connsiteX15" fmla="*/ 2028825 w 4229100"/>
                  <a:gd name="connsiteY15" fmla="*/ 1009650 h 1655591"/>
                  <a:gd name="connsiteX16" fmla="*/ 1924050 w 4229100"/>
                  <a:gd name="connsiteY16" fmla="*/ 1009650 h 1655591"/>
                  <a:gd name="connsiteX17" fmla="*/ 1905000 w 4229100"/>
                  <a:gd name="connsiteY17" fmla="*/ 1009650 h 1655591"/>
                  <a:gd name="connsiteX18" fmla="*/ 1885950 w 4229100"/>
                  <a:gd name="connsiteY18" fmla="*/ 895350 h 1655591"/>
                  <a:gd name="connsiteX19" fmla="*/ 1828800 w 4229100"/>
                  <a:gd name="connsiteY19" fmla="*/ 895350 h 1655591"/>
                  <a:gd name="connsiteX20" fmla="*/ 1819275 w 4229100"/>
                  <a:gd name="connsiteY20" fmla="*/ 828675 h 1655591"/>
                  <a:gd name="connsiteX21" fmla="*/ 1733550 w 4229100"/>
                  <a:gd name="connsiteY21" fmla="*/ 762000 h 1655591"/>
                  <a:gd name="connsiteX22" fmla="*/ 1685925 w 4229100"/>
                  <a:gd name="connsiteY22" fmla="*/ 619125 h 1655591"/>
                  <a:gd name="connsiteX23" fmla="*/ 1143000 w 4229100"/>
                  <a:gd name="connsiteY23" fmla="*/ 333375 h 1655591"/>
                  <a:gd name="connsiteX24" fmla="*/ 981075 w 4229100"/>
                  <a:gd name="connsiteY24" fmla="*/ 323850 h 1655591"/>
                  <a:gd name="connsiteX25" fmla="*/ 828675 w 4229100"/>
                  <a:gd name="connsiteY25" fmla="*/ 304800 h 1655591"/>
                  <a:gd name="connsiteX26" fmla="*/ 857250 w 4229100"/>
                  <a:gd name="connsiteY26" fmla="*/ 180975 h 1655591"/>
                  <a:gd name="connsiteX27" fmla="*/ 561975 w 4229100"/>
                  <a:gd name="connsiteY27" fmla="*/ 47625 h 1655591"/>
                  <a:gd name="connsiteX28" fmla="*/ 409575 w 4229100"/>
                  <a:gd name="connsiteY28" fmla="*/ 76200 h 1655591"/>
                  <a:gd name="connsiteX29" fmla="*/ 323850 w 4229100"/>
                  <a:gd name="connsiteY29" fmla="*/ 123825 h 1655591"/>
                  <a:gd name="connsiteX30" fmla="*/ 0 w 4229100"/>
                  <a:gd name="connsiteY30" fmla="*/ 0 h 165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9100" h="1655591">
                    <a:moveTo>
                      <a:pt x="4229100" y="1495425"/>
                    </a:moveTo>
                    <a:cubicBezTo>
                      <a:pt x="4192587" y="1537494"/>
                      <a:pt x="4156075" y="1579563"/>
                      <a:pt x="4124325" y="1600200"/>
                    </a:cubicBezTo>
                    <a:cubicBezTo>
                      <a:pt x="4092575" y="1620837"/>
                      <a:pt x="4071937" y="1611313"/>
                      <a:pt x="4038600" y="1619250"/>
                    </a:cubicBezTo>
                    <a:cubicBezTo>
                      <a:pt x="4005263" y="1627187"/>
                      <a:pt x="3957637" y="1644650"/>
                      <a:pt x="3924300" y="1647825"/>
                    </a:cubicBezTo>
                    <a:cubicBezTo>
                      <a:pt x="3890963" y="1651000"/>
                      <a:pt x="3875087" y="1639887"/>
                      <a:pt x="3838575" y="1638300"/>
                    </a:cubicBezTo>
                    <a:cubicBezTo>
                      <a:pt x="3802063" y="1636713"/>
                      <a:pt x="3757612" y="1677988"/>
                      <a:pt x="3705225" y="1638300"/>
                    </a:cubicBezTo>
                    <a:cubicBezTo>
                      <a:pt x="3652837" y="1598613"/>
                      <a:pt x="3590925" y="1474787"/>
                      <a:pt x="3524250" y="1400175"/>
                    </a:cubicBezTo>
                    <a:cubicBezTo>
                      <a:pt x="3457575" y="1325562"/>
                      <a:pt x="3376613" y="1252538"/>
                      <a:pt x="3305175" y="1190625"/>
                    </a:cubicBezTo>
                    <a:cubicBezTo>
                      <a:pt x="3233737" y="1128712"/>
                      <a:pt x="3195637" y="1071562"/>
                      <a:pt x="3095625" y="1028700"/>
                    </a:cubicBezTo>
                    <a:cubicBezTo>
                      <a:pt x="2995613" y="985838"/>
                      <a:pt x="2805112" y="938212"/>
                      <a:pt x="2705100" y="933450"/>
                    </a:cubicBezTo>
                    <a:cubicBezTo>
                      <a:pt x="2605088" y="928688"/>
                      <a:pt x="2568575" y="982663"/>
                      <a:pt x="2495550" y="1000125"/>
                    </a:cubicBezTo>
                    <a:cubicBezTo>
                      <a:pt x="2422525" y="1017587"/>
                      <a:pt x="2319337" y="1031875"/>
                      <a:pt x="2266950" y="1038225"/>
                    </a:cubicBezTo>
                    <a:cubicBezTo>
                      <a:pt x="2214563" y="1044575"/>
                      <a:pt x="2203450" y="1041400"/>
                      <a:pt x="2181225" y="1038225"/>
                    </a:cubicBezTo>
                    <a:cubicBezTo>
                      <a:pt x="2159000" y="1035050"/>
                      <a:pt x="2147887" y="1027112"/>
                      <a:pt x="2133600" y="1019175"/>
                    </a:cubicBezTo>
                    <a:cubicBezTo>
                      <a:pt x="2119313" y="1011238"/>
                      <a:pt x="2112962" y="992187"/>
                      <a:pt x="2095500" y="990600"/>
                    </a:cubicBezTo>
                    <a:cubicBezTo>
                      <a:pt x="2078038" y="989013"/>
                      <a:pt x="2057400" y="1006475"/>
                      <a:pt x="2028825" y="1009650"/>
                    </a:cubicBezTo>
                    <a:cubicBezTo>
                      <a:pt x="2000250" y="1012825"/>
                      <a:pt x="1924050" y="1009650"/>
                      <a:pt x="1924050" y="1009650"/>
                    </a:cubicBezTo>
                    <a:cubicBezTo>
                      <a:pt x="1903413" y="1009650"/>
                      <a:pt x="1911350" y="1028700"/>
                      <a:pt x="1905000" y="1009650"/>
                    </a:cubicBezTo>
                    <a:cubicBezTo>
                      <a:pt x="1898650" y="990600"/>
                      <a:pt x="1898650" y="914400"/>
                      <a:pt x="1885950" y="895350"/>
                    </a:cubicBezTo>
                    <a:cubicBezTo>
                      <a:pt x="1873250" y="876300"/>
                      <a:pt x="1839912" y="906462"/>
                      <a:pt x="1828800" y="895350"/>
                    </a:cubicBezTo>
                    <a:cubicBezTo>
                      <a:pt x="1817688" y="884238"/>
                      <a:pt x="1835150" y="850900"/>
                      <a:pt x="1819275" y="828675"/>
                    </a:cubicBezTo>
                    <a:cubicBezTo>
                      <a:pt x="1803400" y="806450"/>
                      <a:pt x="1755775" y="796925"/>
                      <a:pt x="1733550" y="762000"/>
                    </a:cubicBezTo>
                    <a:cubicBezTo>
                      <a:pt x="1711325" y="727075"/>
                      <a:pt x="1784350" y="690562"/>
                      <a:pt x="1685925" y="619125"/>
                    </a:cubicBezTo>
                    <a:cubicBezTo>
                      <a:pt x="1587500" y="547688"/>
                      <a:pt x="1260475" y="382587"/>
                      <a:pt x="1143000" y="333375"/>
                    </a:cubicBezTo>
                    <a:cubicBezTo>
                      <a:pt x="1025525" y="284163"/>
                      <a:pt x="1033462" y="328612"/>
                      <a:pt x="981075" y="323850"/>
                    </a:cubicBezTo>
                    <a:cubicBezTo>
                      <a:pt x="928688" y="319088"/>
                      <a:pt x="849312" y="328612"/>
                      <a:pt x="828675" y="304800"/>
                    </a:cubicBezTo>
                    <a:cubicBezTo>
                      <a:pt x="808038" y="280988"/>
                      <a:pt x="901700" y="223837"/>
                      <a:pt x="857250" y="180975"/>
                    </a:cubicBezTo>
                    <a:cubicBezTo>
                      <a:pt x="812800" y="138113"/>
                      <a:pt x="636587" y="65087"/>
                      <a:pt x="561975" y="47625"/>
                    </a:cubicBezTo>
                    <a:cubicBezTo>
                      <a:pt x="487363" y="30163"/>
                      <a:pt x="449262" y="63500"/>
                      <a:pt x="409575" y="76200"/>
                    </a:cubicBezTo>
                    <a:cubicBezTo>
                      <a:pt x="369887" y="88900"/>
                      <a:pt x="392113" y="136525"/>
                      <a:pt x="323850" y="123825"/>
                    </a:cubicBezTo>
                    <a:cubicBezTo>
                      <a:pt x="255587" y="111125"/>
                      <a:pt x="0" y="0"/>
                      <a:pt x="0" y="0"/>
                    </a:cubicBezTo>
                  </a:path>
                </a:pathLst>
              </a:cu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2" name="フリーフォーム 11"/>
              <p:cNvSpPr/>
              <p:nvPr/>
            </p:nvSpPr>
            <p:spPr>
              <a:xfrm>
                <a:off x="466725" y="6333823"/>
                <a:ext cx="1619549" cy="507163"/>
              </a:xfrm>
              <a:custGeom>
                <a:avLst/>
                <a:gdLst>
                  <a:gd name="connsiteX0" fmla="*/ 1619250 w 1619250"/>
                  <a:gd name="connsiteY0" fmla="*/ 0 h 506385"/>
                  <a:gd name="connsiteX1" fmla="*/ 1466850 w 1619250"/>
                  <a:gd name="connsiteY1" fmla="*/ 85725 h 506385"/>
                  <a:gd name="connsiteX2" fmla="*/ 1371600 w 1619250"/>
                  <a:gd name="connsiteY2" fmla="*/ 152400 h 506385"/>
                  <a:gd name="connsiteX3" fmla="*/ 1162050 w 1619250"/>
                  <a:gd name="connsiteY3" fmla="*/ 428625 h 506385"/>
                  <a:gd name="connsiteX4" fmla="*/ 1066800 w 1619250"/>
                  <a:gd name="connsiteY4" fmla="*/ 419100 h 506385"/>
                  <a:gd name="connsiteX5" fmla="*/ 933450 w 1619250"/>
                  <a:gd name="connsiteY5" fmla="*/ 428625 h 506385"/>
                  <a:gd name="connsiteX6" fmla="*/ 838200 w 1619250"/>
                  <a:gd name="connsiteY6" fmla="*/ 400050 h 506385"/>
                  <a:gd name="connsiteX7" fmla="*/ 733425 w 1619250"/>
                  <a:gd name="connsiteY7" fmla="*/ 419100 h 506385"/>
                  <a:gd name="connsiteX8" fmla="*/ 571500 w 1619250"/>
                  <a:gd name="connsiteY8" fmla="*/ 504825 h 506385"/>
                  <a:gd name="connsiteX9" fmla="*/ 466725 w 1619250"/>
                  <a:gd name="connsiteY9" fmla="*/ 466725 h 506385"/>
                  <a:gd name="connsiteX10" fmla="*/ 371475 w 1619250"/>
                  <a:gd name="connsiteY10" fmla="*/ 371475 h 506385"/>
                  <a:gd name="connsiteX11" fmla="*/ 133350 w 1619250"/>
                  <a:gd name="connsiteY11" fmla="*/ 371475 h 506385"/>
                  <a:gd name="connsiteX12" fmla="*/ 0 w 1619250"/>
                  <a:gd name="connsiteY12" fmla="*/ 447675 h 50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250" h="506385">
                    <a:moveTo>
                      <a:pt x="1619250" y="0"/>
                    </a:moveTo>
                    <a:cubicBezTo>
                      <a:pt x="1563687" y="30162"/>
                      <a:pt x="1508125" y="60325"/>
                      <a:pt x="1466850" y="85725"/>
                    </a:cubicBezTo>
                    <a:cubicBezTo>
                      <a:pt x="1425575" y="111125"/>
                      <a:pt x="1422400" y="95250"/>
                      <a:pt x="1371600" y="152400"/>
                    </a:cubicBezTo>
                    <a:cubicBezTo>
                      <a:pt x="1320800" y="209550"/>
                      <a:pt x="1212850" y="384175"/>
                      <a:pt x="1162050" y="428625"/>
                    </a:cubicBezTo>
                    <a:cubicBezTo>
                      <a:pt x="1111250" y="473075"/>
                      <a:pt x="1104900" y="419100"/>
                      <a:pt x="1066800" y="419100"/>
                    </a:cubicBezTo>
                    <a:cubicBezTo>
                      <a:pt x="1028700" y="419100"/>
                      <a:pt x="971550" y="431800"/>
                      <a:pt x="933450" y="428625"/>
                    </a:cubicBezTo>
                    <a:cubicBezTo>
                      <a:pt x="895350" y="425450"/>
                      <a:pt x="871537" y="401637"/>
                      <a:pt x="838200" y="400050"/>
                    </a:cubicBezTo>
                    <a:cubicBezTo>
                      <a:pt x="804863" y="398463"/>
                      <a:pt x="777875" y="401638"/>
                      <a:pt x="733425" y="419100"/>
                    </a:cubicBezTo>
                    <a:cubicBezTo>
                      <a:pt x="688975" y="436562"/>
                      <a:pt x="615950" y="496888"/>
                      <a:pt x="571500" y="504825"/>
                    </a:cubicBezTo>
                    <a:cubicBezTo>
                      <a:pt x="527050" y="512762"/>
                      <a:pt x="500062" y="488950"/>
                      <a:pt x="466725" y="466725"/>
                    </a:cubicBezTo>
                    <a:cubicBezTo>
                      <a:pt x="433388" y="444500"/>
                      <a:pt x="427037" y="387350"/>
                      <a:pt x="371475" y="371475"/>
                    </a:cubicBezTo>
                    <a:cubicBezTo>
                      <a:pt x="315913" y="355600"/>
                      <a:pt x="195262" y="358775"/>
                      <a:pt x="133350" y="371475"/>
                    </a:cubicBezTo>
                    <a:cubicBezTo>
                      <a:pt x="71437" y="384175"/>
                      <a:pt x="35718" y="415925"/>
                      <a:pt x="0" y="447675"/>
                    </a:cubicBezTo>
                  </a:path>
                </a:pathLst>
              </a:cu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3" name="フリーフォーム 12"/>
              <p:cNvSpPr/>
              <p:nvPr/>
            </p:nvSpPr>
            <p:spPr>
              <a:xfrm>
                <a:off x="1885792" y="6901426"/>
                <a:ext cx="1220328" cy="430958"/>
              </a:xfrm>
              <a:custGeom>
                <a:avLst/>
                <a:gdLst>
                  <a:gd name="connsiteX0" fmla="*/ 1219200 w 1219200"/>
                  <a:gd name="connsiteY0" fmla="*/ 34074 h 431771"/>
                  <a:gd name="connsiteX1" fmla="*/ 1152525 w 1219200"/>
                  <a:gd name="connsiteY1" fmla="*/ 5499 h 431771"/>
                  <a:gd name="connsiteX2" fmla="*/ 1057275 w 1219200"/>
                  <a:gd name="connsiteY2" fmla="*/ 5499 h 431771"/>
                  <a:gd name="connsiteX3" fmla="*/ 904875 w 1219200"/>
                  <a:gd name="connsiteY3" fmla="*/ 62649 h 431771"/>
                  <a:gd name="connsiteX4" fmla="*/ 762000 w 1219200"/>
                  <a:gd name="connsiteY4" fmla="*/ 262674 h 431771"/>
                  <a:gd name="connsiteX5" fmla="*/ 600075 w 1219200"/>
                  <a:gd name="connsiteY5" fmla="*/ 415074 h 431771"/>
                  <a:gd name="connsiteX6" fmla="*/ 447675 w 1219200"/>
                  <a:gd name="connsiteY6" fmla="*/ 424599 h 431771"/>
                  <a:gd name="connsiteX7" fmla="*/ 190500 w 1219200"/>
                  <a:gd name="connsiteY7" fmla="*/ 386499 h 431771"/>
                  <a:gd name="connsiteX8" fmla="*/ 19050 w 1219200"/>
                  <a:gd name="connsiteY8" fmla="*/ 386499 h 431771"/>
                  <a:gd name="connsiteX9" fmla="*/ 0 w 1219200"/>
                  <a:gd name="connsiteY9" fmla="*/ 386499 h 43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431771">
                    <a:moveTo>
                      <a:pt x="1219200" y="34074"/>
                    </a:moveTo>
                    <a:cubicBezTo>
                      <a:pt x="1199356" y="22167"/>
                      <a:pt x="1179512" y="10261"/>
                      <a:pt x="1152525" y="5499"/>
                    </a:cubicBezTo>
                    <a:cubicBezTo>
                      <a:pt x="1125538" y="737"/>
                      <a:pt x="1098550" y="-4026"/>
                      <a:pt x="1057275" y="5499"/>
                    </a:cubicBezTo>
                    <a:cubicBezTo>
                      <a:pt x="1016000" y="15024"/>
                      <a:pt x="954087" y="19786"/>
                      <a:pt x="904875" y="62649"/>
                    </a:cubicBezTo>
                    <a:cubicBezTo>
                      <a:pt x="855662" y="105512"/>
                      <a:pt x="812800" y="203937"/>
                      <a:pt x="762000" y="262674"/>
                    </a:cubicBezTo>
                    <a:cubicBezTo>
                      <a:pt x="711200" y="321411"/>
                      <a:pt x="652462" y="388087"/>
                      <a:pt x="600075" y="415074"/>
                    </a:cubicBezTo>
                    <a:cubicBezTo>
                      <a:pt x="547687" y="442062"/>
                      <a:pt x="515937" y="429361"/>
                      <a:pt x="447675" y="424599"/>
                    </a:cubicBezTo>
                    <a:cubicBezTo>
                      <a:pt x="379413" y="419837"/>
                      <a:pt x="261937" y="392849"/>
                      <a:pt x="190500" y="386499"/>
                    </a:cubicBezTo>
                    <a:cubicBezTo>
                      <a:pt x="119063" y="380149"/>
                      <a:pt x="19050" y="386499"/>
                      <a:pt x="19050" y="386499"/>
                    </a:cubicBezTo>
                    <a:lnTo>
                      <a:pt x="0" y="386499"/>
                    </a:lnTo>
                  </a:path>
                </a:pathLst>
              </a:cu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grpSp>
        <p:grpSp>
          <p:nvGrpSpPr>
            <p:cNvPr id="17481" name="グループ化 16"/>
            <p:cNvGrpSpPr>
              <a:grpSpLocks/>
            </p:cNvGrpSpPr>
            <p:nvPr/>
          </p:nvGrpSpPr>
          <p:grpSpPr bwMode="auto">
            <a:xfrm>
              <a:off x="637483" y="5799093"/>
              <a:ext cx="7222404" cy="580622"/>
              <a:chOff x="3676650" y="7798506"/>
              <a:chExt cx="1724025" cy="535869"/>
            </a:xfrm>
          </p:grpSpPr>
          <p:sp>
            <p:nvSpPr>
              <p:cNvPr id="15" name="フリーフォーム 14"/>
              <p:cNvSpPr/>
              <p:nvPr/>
            </p:nvSpPr>
            <p:spPr>
              <a:xfrm>
                <a:off x="3676455" y="7799115"/>
                <a:ext cx="1724322" cy="536071"/>
              </a:xfrm>
              <a:custGeom>
                <a:avLst/>
                <a:gdLst>
                  <a:gd name="connsiteX0" fmla="*/ 1724025 w 1724025"/>
                  <a:gd name="connsiteY0" fmla="*/ 59619 h 535869"/>
                  <a:gd name="connsiteX1" fmla="*/ 1647825 w 1724025"/>
                  <a:gd name="connsiteY1" fmla="*/ 11994 h 535869"/>
                  <a:gd name="connsiteX2" fmla="*/ 1552575 w 1724025"/>
                  <a:gd name="connsiteY2" fmla="*/ 11994 h 535869"/>
                  <a:gd name="connsiteX3" fmla="*/ 1466850 w 1724025"/>
                  <a:gd name="connsiteY3" fmla="*/ 78669 h 535869"/>
                  <a:gd name="connsiteX4" fmla="*/ 1314450 w 1724025"/>
                  <a:gd name="connsiteY4" fmla="*/ 11994 h 535869"/>
                  <a:gd name="connsiteX5" fmla="*/ 1219200 w 1724025"/>
                  <a:gd name="connsiteY5" fmla="*/ 2469 h 535869"/>
                  <a:gd name="connsiteX6" fmla="*/ 1038225 w 1724025"/>
                  <a:gd name="connsiteY6" fmla="*/ 40569 h 535869"/>
                  <a:gd name="connsiteX7" fmla="*/ 914400 w 1724025"/>
                  <a:gd name="connsiteY7" fmla="*/ 135819 h 535869"/>
                  <a:gd name="connsiteX8" fmla="*/ 762000 w 1724025"/>
                  <a:gd name="connsiteY8" fmla="*/ 212019 h 535869"/>
                  <a:gd name="connsiteX9" fmla="*/ 514350 w 1724025"/>
                  <a:gd name="connsiteY9" fmla="*/ 250119 h 535869"/>
                  <a:gd name="connsiteX10" fmla="*/ 409575 w 1724025"/>
                  <a:gd name="connsiteY10" fmla="*/ 326319 h 535869"/>
                  <a:gd name="connsiteX11" fmla="*/ 390525 w 1724025"/>
                  <a:gd name="connsiteY11" fmla="*/ 402519 h 535869"/>
                  <a:gd name="connsiteX12" fmla="*/ 95250 w 1724025"/>
                  <a:gd name="connsiteY12" fmla="*/ 431094 h 535869"/>
                  <a:gd name="connsiteX13" fmla="*/ 0 w 1724025"/>
                  <a:gd name="connsiteY13" fmla="*/ 535869 h 53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4025" h="535869">
                    <a:moveTo>
                      <a:pt x="1724025" y="59619"/>
                    </a:moveTo>
                    <a:cubicBezTo>
                      <a:pt x="1700212" y="39775"/>
                      <a:pt x="1676400" y="19932"/>
                      <a:pt x="1647825" y="11994"/>
                    </a:cubicBezTo>
                    <a:cubicBezTo>
                      <a:pt x="1619250" y="4056"/>
                      <a:pt x="1582737" y="882"/>
                      <a:pt x="1552575" y="11994"/>
                    </a:cubicBezTo>
                    <a:cubicBezTo>
                      <a:pt x="1522413" y="23106"/>
                      <a:pt x="1506537" y="78669"/>
                      <a:pt x="1466850" y="78669"/>
                    </a:cubicBezTo>
                    <a:cubicBezTo>
                      <a:pt x="1427163" y="78669"/>
                      <a:pt x="1355725" y="24694"/>
                      <a:pt x="1314450" y="11994"/>
                    </a:cubicBezTo>
                    <a:cubicBezTo>
                      <a:pt x="1273175" y="-706"/>
                      <a:pt x="1265237" y="-2294"/>
                      <a:pt x="1219200" y="2469"/>
                    </a:cubicBezTo>
                    <a:cubicBezTo>
                      <a:pt x="1173162" y="7231"/>
                      <a:pt x="1089025" y="18344"/>
                      <a:pt x="1038225" y="40569"/>
                    </a:cubicBezTo>
                    <a:cubicBezTo>
                      <a:pt x="987425" y="62794"/>
                      <a:pt x="960438" y="107244"/>
                      <a:pt x="914400" y="135819"/>
                    </a:cubicBezTo>
                    <a:cubicBezTo>
                      <a:pt x="868362" y="164394"/>
                      <a:pt x="828675" y="192969"/>
                      <a:pt x="762000" y="212019"/>
                    </a:cubicBezTo>
                    <a:cubicBezTo>
                      <a:pt x="695325" y="231069"/>
                      <a:pt x="573087" y="231069"/>
                      <a:pt x="514350" y="250119"/>
                    </a:cubicBezTo>
                    <a:cubicBezTo>
                      <a:pt x="455613" y="269169"/>
                      <a:pt x="430213" y="300919"/>
                      <a:pt x="409575" y="326319"/>
                    </a:cubicBezTo>
                    <a:cubicBezTo>
                      <a:pt x="388937" y="351719"/>
                      <a:pt x="442912" y="385057"/>
                      <a:pt x="390525" y="402519"/>
                    </a:cubicBezTo>
                    <a:cubicBezTo>
                      <a:pt x="338138" y="419981"/>
                      <a:pt x="160337" y="408869"/>
                      <a:pt x="95250" y="431094"/>
                    </a:cubicBezTo>
                    <a:cubicBezTo>
                      <a:pt x="30163" y="453319"/>
                      <a:pt x="0" y="535869"/>
                      <a:pt x="0" y="535869"/>
                    </a:cubicBezTo>
                  </a:path>
                </a:pathLst>
              </a:cu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 name="フリーフォーム 15"/>
              <p:cNvSpPr/>
              <p:nvPr/>
            </p:nvSpPr>
            <p:spPr>
              <a:xfrm>
                <a:off x="4753010" y="7888460"/>
                <a:ext cx="390251" cy="370519"/>
              </a:xfrm>
              <a:custGeom>
                <a:avLst/>
                <a:gdLst>
                  <a:gd name="connsiteX0" fmla="*/ 390525 w 390525"/>
                  <a:gd name="connsiteY0" fmla="*/ 0 h 371475"/>
                  <a:gd name="connsiteX1" fmla="*/ 323850 w 390525"/>
                  <a:gd name="connsiteY1" fmla="*/ 76200 h 371475"/>
                  <a:gd name="connsiteX2" fmla="*/ 219075 w 390525"/>
                  <a:gd name="connsiteY2" fmla="*/ 76200 h 371475"/>
                  <a:gd name="connsiteX3" fmla="*/ 161925 w 390525"/>
                  <a:gd name="connsiteY3" fmla="*/ 209550 h 371475"/>
                  <a:gd name="connsiteX4" fmla="*/ 142875 w 390525"/>
                  <a:gd name="connsiteY4" fmla="*/ 285750 h 371475"/>
                  <a:gd name="connsiteX5" fmla="*/ 0 w 390525"/>
                  <a:gd name="connsiteY5" fmla="*/ 3714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5" h="371475">
                    <a:moveTo>
                      <a:pt x="390525" y="0"/>
                    </a:moveTo>
                    <a:cubicBezTo>
                      <a:pt x="371475" y="31750"/>
                      <a:pt x="352425" y="63500"/>
                      <a:pt x="323850" y="76200"/>
                    </a:cubicBezTo>
                    <a:cubicBezTo>
                      <a:pt x="295275" y="88900"/>
                      <a:pt x="246062" y="53975"/>
                      <a:pt x="219075" y="76200"/>
                    </a:cubicBezTo>
                    <a:cubicBezTo>
                      <a:pt x="192088" y="98425"/>
                      <a:pt x="174625" y="174625"/>
                      <a:pt x="161925" y="209550"/>
                    </a:cubicBezTo>
                    <a:cubicBezTo>
                      <a:pt x="149225" y="244475"/>
                      <a:pt x="169862" y="258763"/>
                      <a:pt x="142875" y="285750"/>
                    </a:cubicBezTo>
                    <a:cubicBezTo>
                      <a:pt x="115888" y="312737"/>
                      <a:pt x="57944" y="342106"/>
                      <a:pt x="0" y="371475"/>
                    </a:cubicBezTo>
                  </a:path>
                </a:pathLst>
              </a:cu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grpSp>
        <p:sp>
          <p:nvSpPr>
            <p:cNvPr id="25" name="フリーフォーム 24"/>
            <p:cNvSpPr/>
            <p:nvPr/>
          </p:nvSpPr>
          <p:spPr>
            <a:xfrm>
              <a:off x="3686026" y="5526417"/>
              <a:ext cx="4000041" cy="384379"/>
            </a:xfrm>
            <a:custGeom>
              <a:avLst/>
              <a:gdLst>
                <a:gd name="connsiteX0" fmla="*/ 3389327 w 3389327"/>
                <a:gd name="connsiteY0" fmla="*/ 164892 h 357074"/>
                <a:gd name="connsiteX1" fmla="*/ 3224435 w 3389327"/>
                <a:gd name="connsiteY1" fmla="*/ 164892 h 357074"/>
                <a:gd name="connsiteX2" fmla="*/ 3029563 w 3389327"/>
                <a:gd name="connsiteY2" fmla="*/ 149902 h 357074"/>
                <a:gd name="connsiteX3" fmla="*/ 2864671 w 3389327"/>
                <a:gd name="connsiteY3" fmla="*/ 134912 h 357074"/>
                <a:gd name="connsiteX4" fmla="*/ 2190114 w 3389327"/>
                <a:gd name="connsiteY4" fmla="*/ 0 h 357074"/>
                <a:gd name="connsiteX5" fmla="*/ 2040212 w 3389327"/>
                <a:gd name="connsiteY5" fmla="*/ 134912 h 357074"/>
                <a:gd name="connsiteX6" fmla="*/ 1440606 w 3389327"/>
                <a:gd name="connsiteY6" fmla="*/ 149902 h 357074"/>
                <a:gd name="connsiteX7" fmla="*/ 1230743 w 3389327"/>
                <a:gd name="connsiteY7" fmla="*/ 179882 h 357074"/>
                <a:gd name="connsiteX8" fmla="*/ 1155792 w 3389327"/>
                <a:gd name="connsiteY8" fmla="*/ 194872 h 357074"/>
                <a:gd name="connsiteX9" fmla="*/ 61510 w 3389327"/>
                <a:gd name="connsiteY9" fmla="*/ 344774 h 357074"/>
                <a:gd name="connsiteX10" fmla="*/ 136461 w 3389327"/>
                <a:gd name="connsiteY10" fmla="*/ 344774 h 35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9327" h="357074">
                  <a:moveTo>
                    <a:pt x="3389327" y="164892"/>
                  </a:moveTo>
                  <a:cubicBezTo>
                    <a:pt x="3336861" y="166141"/>
                    <a:pt x="3284396" y="167390"/>
                    <a:pt x="3224435" y="164892"/>
                  </a:cubicBezTo>
                  <a:cubicBezTo>
                    <a:pt x="3164474" y="162394"/>
                    <a:pt x="3029563" y="149902"/>
                    <a:pt x="3029563" y="149902"/>
                  </a:cubicBezTo>
                  <a:cubicBezTo>
                    <a:pt x="2969602" y="144905"/>
                    <a:pt x="3004579" y="159896"/>
                    <a:pt x="2864671" y="134912"/>
                  </a:cubicBezTo>
                  <a:cubicBezTo>
                    <a:pt x="2724763" y="109928"/>
                    <a:pt x="2327524" y="0"/>
                    <a:pt x="2190114" y="0"/>
                  </a:cubicBezTo>
                  <a:cubicBezTo>
                    <a:pt x="2052704" y="0"/>
                    <a:pt x="2165130" y="109928"/>
                    <a:pt x="2040212" y="134912"/>
                  </a:cubicBezTo>
                  <a:cubicBezTo>
                    <a:pt x="1915294" y="159896"/>
                    <a:pt x="1575517" y="142407"/>
                    <a:pt x="1440606" y="149902"/>
                  </a:cubicBezTo>
                  <a:cubicBezTo>
                    <a:pt x="1305695" y="157397"/>
                    <a:pt x="1278212" y="172387"/>
                    <a:pt x="1230743" y="179882"/>
                  </a:cubicBezTo>
                  <a:cubicBezTo>
                    <a:pt x="1183274" y="187377"/>
                    <a:pt x="1155792" y="194872"/>
                    <a:pt x="1155792" y="194872"/>
                  </a:cubicBezTo>
                  <a:lnTo>
                    <a:pt x="61510" y="344774"/>
                  </a:lnTo>
                  <a:cubicBezTo>
                    <a:pt x="-108379" y="369758"/>
                    <a:pt x="126468" y="349771"/>
                    <a:pt x="136461" y="344774"/>
                  </a:cubicBezTo>
                </a:path>
              </a:pathLst>
            </a:cu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26" name="フリーフォーム 25"/>
            <p:cNvSpPr/>
            <p:nvPr/>
          </p:nvSpPr>
          <p:spPr>
            <a:xfrm>
              <a:off x="962105" y="2374504"/>
              <a:ext cx="6775212" cy="2912743"/>
            </a:xfrm>
            <a:custGeom>
              <a:avLst/>
              <a:gdLst>
                <a:gd name="connsiteX0" fmla="*/ 5741232 w 5741232"/>
                <a:gd name="connsiteY0" fmla="*/ 2563318 h 2687497"/>
                <a:gd name="connsiteX1" fmla="*/ 5576341 w 5741232"/>
                <a:gd name="connsiteY1" fmla="*/ 2683239 h 2687497"/>
                <a:gd name="connsiteX2" fmla="*/ 5261547 w 5741232"/>
                <a:gd name="connsiteY2" fmla="*/ 2638268 h 2687497"/>
                <a:gd name="connsiteX3" fmla="*/ 5111645 w 5741232"/>
                <a:gd name="connsiteY3" fmla="*/ 2428406 h 2687497"/>
                <a:gd name="connsiteX4" fmla="*/ 4482059 w 5741232"/>
                <a:gd name="connsiteY4" fmla="*/ 2068642 h 2687497"/>
                <a:gd name="connsiteX5" fmla="*/ 4302177 w 5741232"/>
                <a:gd name="connsiteY5" fmla="*/ 1903750 h 2687497"/>
                <a:gd name="connsiteX6" fmla="*/ 3942413 w 5741232"/>
                <a:gd name="connsiteY6" fmla="*/ 1693888 h 2687497"/>
                <a:gd name="connsiteX7" fmla="*/ 3627619 w 5741232"/>
                <a:gd name="connsiteY7" fmla="*/ 1678898 h 2687497"/>
                <a:gd name="connsiteX8" fmla="*/ 2923082 w 5741232"/>
                <a:gd name="connsiteY8" fmla="*/ 1439055 h 2687497"/>
                <a:gd name="connsiteX9" fmla="*/ 2458386 w 5741232"/>
                <a:gd name="connsiteY9" fmla="*/ 1499016 h 2687497"/>
                <a:gd name="connsiteX10" fmla="*/ 2098623 w 5741232"/>
                <a:gd name="connsiteY10" fmla="*/ 1409075 h 2687497"/>
                <a:gd name="connsiteX11" fmla="*/ 1723868 w 5741232"/>
                <a:gd name="connsiteY11" fmla="*/ 1259173 h 2687497"/>
                <a:gd name="connsiteX12" fmla="*/ 1469036 w 5741232"/>
                <a:gd name="connsiteY12" fmla="*/ 1094282 h 2687497"/>
                <a:gd name="connsiteX13" fmla="*/ 1349114 w 5741232"/>
                <a:gd name="connsiteY13" fmla="*/ 884419 h 2687497"/>
                <a:gd name="connsiteX14" fmla="*/ 1139252 w 5741232"/>
                <a:gd name="connsiteY14" fmla="*/ 764498 h 2687497"/>
                <a:gd name="connsiteX15" fmla="*/ 1019331 w 5741232"/>
                <a:gd name="connsiteY15" fmla="*/ 539645 h 2687497"/>
                <a:gd name="connsiteX16" fmla="*/ 1019331 w 5741232"/>
                <a:gd name="connsiteY16" fmla="*/ 539645 h 2687497"/>
                <a:gd name="connsiteX17" fmla="*/ 869429 w 5741232"/>
                <a:gd name="connsiteY17" fmla="*/ 344773 h 2687497"/>
                <a:gd name="connsiteX18" fmla="*/ 434714 w 5741232"/>
                <a:gd name="connsiteY18" fmla="*/ 344773 h 2687497"/>
                <a:gd name="connsiteX19" fmla="*/ 284813 w 5741232"/>
                <a:gd name="connsiteY19" fmla="*/ 344773 h 2687497"/>
                <a:gd name="connsiteX20" fmla="*/ 284813 w 5741232"/>
                <a:gd name="connsiteY20" fmla="*/ 269823 h 2687497"/>
                <a:gd name="connsiteX21" fmla="*/ 284813 w 5741232"/>
                <a:gd name="connsiteY21" fmla="*/ 269823 h 2687497"/>
                <a:gd name="connsiteX22" fmla="*/ 239842 w 5741232"/>
                <a:gd name="connsiteY22" fmla="*/ 254832 h 2687497"/>
                <a:gd name="connsiteX23" fmla="*/ 119921 w 5741232"/>
                <a:gd name="connsiteY23" fmla="*/ 179882 h 2687497"/>
                <a:gd name="connsiteX24" fmla="*/ 0 w 5741232"/>
                <a:gd name="connsiteY24" fmla="*/ 0 h 268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41232" h="2687497">
                  <a:moveTo>
                    <a:pt x="5741232" y="2563318"/>
                  </a:moveTo>
                  <a:cubicBezTo>
                    <a:pt x="5698760" y="2617032"/>
                    <a:pt x="5656289" y="2670747"/>
                    <a:pt x="5576341" y="2683239"/>
                  </a:cubicBezTo>
                  <a:cubicBezTo>
                    <a:pt x="5496393" y="2695731"/>
                    <a:pt x="5338996" y="2680740"/>
                    <a:pt x="5261547" y="2638268"/>
                  </a:cubicBezTo>
                  <a:cubicBezTo>
                    <a:pt x="5184098" y="2595796"/>
                    <a:pt x="5241560" y="2523344"/>
                    <a:pt x="5111645" y="2428406"/>
                  </a:cubicBezTo>
                  <a:cubicBezTo>
                    <a:pt x="4981730" y="2333468"/>
                    <a:pt x="4616970" y="2156085"/>
                    <a:pt x="4482059" y="2068642"/>
                  </a:cubicBezTo>
                  <a:cubicBezTo>
                    <a:pt x="4347148" y="1981199"/>
                    <a:pt x="4392118" y="1966209"/>
                    <a:pt x="4302177" y="1903750"/>
                  </a:cubicBezTo>
                  <a:cubicBezTo>
                    <a:pt x="4212236" y="1841291"/>
                    <a:pt x="4054839" y="1731363"/>
                    <a:pt x="3942413" y="1693888"/>
                  </a:cubicBezTo>
                  <a:cubicBezTo>
                    <a:pt x="3829987" y="1656413"/>
                    <a:pt x="3797507" y="1721370"/>
                    <a:pt x="3627619" y="1678898"/>
                  </a:cubicBezTo>
                  <a:cubicBezTo>
                    <a:pt x="3457731" y="1636426"/>
                    <a:pt x="3117954" y="1469035"/>
                    <a:pt x="2923082" y="1439055"/>
                  </a:cubicBezTo>
                  <a:cubicBezTo>
                    <a:pt x="2728210" y="1409075"/>
                    <a:pt x="2595796" y="1504013"/>
                    <a:pt x="2458386" y="1499016"/>
                  </a:cubicBezTo>
                  <a:cubicBezTo>
                    <a:pt x="2320976" y="1494019"/>
                    <a:pt x="2221043" y="1449049"/>
                    <a:pt x="2098623" y="1409075"/>
                  </a:cubicBezTo>
                  <a:cubicBezTo>
                    <a:pt x="1976203" y="1369101"/>
                    <a:pt x="1828799" y="1311638"/>
                    <a:pt x="1723868" y="1259173"/>
                  </a:cubicBezTo>
                  <a:cubicBezTo>
                    <a:pt x="1618937" y="1206707"/>
                    <a:pt x="1531495" y="1156741"/>
                    <a:pt x="1469036" y="1094282"/>
                  </a:cubicBezTo>
                  <a:cubicBezTo>
                    <a:pt x="1406577" y="1031823"/>
                    <a:pt x="1404078" y="939383"/>
                    <a:pt x="1349114" y="884419"/>
                  </a:cubicBezTo>
                  <a:cubicBezTo>
                    <a:pt x="1294150" y="829455"/>
                    <a:pt x="1194216" y="821960"/>
                    <a:pt x="1139252" y="764498"/>
                  </a:cubicBezTo>
                  <a:cubicBezTo>
                    <a:pt x="1084288" y="707036"/>
                    <a:pt x="1019331" y="539645"/>
                    <a:pt x="1019331" y="539645"/>
                  </a:cubicBezTo>
                  <a:lnTo>
                    <a:pt x="1019331" y="539645"/>
                  </a:lnTo>
                  <a:cubicBezTo>
                    <a:pt x="994347" y="507166"/>
                    <a:pt x="966865" y="377252"/>
                    <a:pt x="869429" y="344773"/>
                  </a:cubicBezTo>
                  <a:cubicBezTo>
                    <a:pt x="771993" y="312294"/>
                    <a:pt x="434714" y="344773"/>
                    <a:pt x="434714" y="344773"/>
                  </a:cubicBezTo>
                  <a:cubicBezTo>
                    <a:pt x="337278" y="344773"/>
                    <a:pt x="309796" y="357265"/>
                    <a:pt x="284813" y="344773"/>
                  </a:cubicBezTo>
                  <a:cubicBezTo>
                    <a:pt x="259830" y="332281"/>
                    <a:pt x="284813" y="269823"/>
                    <a:pt x="284813" y="269823"/>
                  </a:cubicBezTo>
                  <a:lnTo>
                    <a:pt x="284813" y="269823"/>
                  </a:lnTo>
                  <a:cubicBezTo>
                    <a:pt x="277318" y="267325"/>
                    <a:pt x="267324" y="269822"/>
                    <a:pt x="239842" y="254832"/>
                  </a:cubicBezTo>
                  <a:cubicBezTo>
                    <a:pt x="212360" y="239842"/>
                    <a:pt x="159895" y="222354"/>
                    <a:pt x="119921" y="179882"/>
                  </a:cubicBezTo>
                  <a:cubicBezTo>
                    <a:pt x="79947" y="137410"/>
                    <a:pt x="39973" y="68705"/>
                    <a:pt x="0" y="0"/>
                  </a:cubicBezTo>
                </a:path>
              </a:pathLst>
            </a:cu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27" name="フリーフォーム 26"/>
            <p:cNvSpPr/>
            <p:nvPr/>
          </p:nvSpPr>
          <p:spPr>
            <a:xfrm>
              <a:off x="6023013" y="831292"/>
              <a:ext cx="766184" cy="3849489"/>
            </a:xfrm>
            <a:custGeom>
              <a:avLst/>
              <a:gdLst>
                <a:gd name="connsiteX0" fmla="*/ 0 w 650996"/>
                <a:gd name="connsiteY0" fmla="*/ 3492708 h 3552090"/>
                <a:gd name="connsiteX1" fmla="*/ 254833 w 650996"/>
                <a:gd name="connsiteY1" fmla="*/ 3507698 h 3552090"/>
                <a:gd name="connsiteX2" fmla="*/ 254833 w 650996"/>
                <a:gd name="connsiteY2" fmla="*/ 2998033 h 3552090"/>
                <a:gd name="connsiteX3" fmla="*/ 449705 w 650996"/>
                <a:gd name="connsiteY3" fmla="*/ 2173574 h 3552090"/>
                <a:gd name="connsiteX4" fmla="*/ 644577 w 650996"/>
                <a:gd name="connsiteY4" fmla="*/ 1484026 h 3552090"/>
                <a:gd name="connsiteX5" fmla="*/ 599607 w 650996"/>
                <a:gd name="connsiteY5" fmla="*/ 869429 h 3552090"/>
                <a:gd name="connsiteX6" fmla="*/ 554637 w 650996"/>
                <a:gd name="connsiteY6" fmla="*/ 479685 h 3552090"/>
                <a:gd name="connsiteX7" fmla="*/ 464696 w 650996"/>
                <a:gd name="connsiteY7" fmla="*/ 179882 h 3552090"/>
                <a:gd name="connsiteX8" fmla="*/ 164892 w 650996"/>
                <a:gd name="connsiteY8" fmla="*/ 0 h 355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996" h="3552090">
                  <a:moveTo>
                    <a:pt x="0" y="3492708"/>
                  </a:moveTo>
                  <a:cubicBezTo>
                    <a:pt x="106180" y="3541426"/>
                    <a:pt x="212361" y="3590144"/>
                    <a:pt x="254833" y="3507698"/>
                  </a:cubicBezTo>
                  <a:cubicBezTo>
                    <a:pt x="297305" y="3425252"/>
                    <a:pt x="222354" y="3220387"/>
                    <a:pt x="254833" y="2998033"/>
                  </a:cubicBezTo>
                  <a:cubicBezTo>
                    <a:pt x="287312" y="2775679"/>
                    <a:pt x="384748" y="2425908"/>
                    <a:pt x="449705" y="2173574"/>
                  </a:cubicBezTo>
                  <a:cubicBezTo>
                    <a:pt x="514662" y="1921240"/>
                    <a:pt x="619593" y="1701383"/>
                    <a:pt x="644577" y="1484026"/>
                  </a:cubicBezTo>
                  <a:cubicBezTo>
                    <a:pt x="669561" y="1266669"/>
                    <a:pt x="614597" y="1036819"/>
                    <a:pt x="599607" y="869429"/>
                  </a:cubicBezTo>
                  <a:cubicBezTo>
                    <a:pt x="584617" y="702039"/>
                    <a:pt x="577122" y="594610"/>
                    <a:pt x="554637" y="479685"/>
                  </a:cubicBezTo>
                  <a:cubicBezTo>
                    <a:pt x="532152" y="364760"/>
                    <a:pt x="529653" y="259829"/>
                    <a:pt x="464696" y="179882"/>
                  </a:cubicBezTo>
                  <a:cubicBezTo>
                    <a:pt x="399739" y="99935"/>
                    <a:pt x="222354" y="42472"/>
                    <a:pt x="164892" y="0"/>
                  </a:cubicBezTo>
                </a:path>
              </a:pathLst>
            </a:cu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28" name="フリーフォーム 27"/>
            <p:cNvSpPr/>
            <p:nvPr/>
          </p:nvSpPr>
          <p:spPr>
            <a:xfrm>
              <a:off x="7206881" y="116632"/>
              <a:ext cx="658560" cy="5116517"/>
            </a:xfrm>
            <a:custGeom>
              <a:avLst/>
              <a:gdLst>
                <a:gd name="connsiteX0" fmla="*/ 0 w 557554"/>
                <a:gd name="connsiteY0" fmla="*/ 4721901 h 4721901"/>
                <a:gd name="connsiteX1" fmla="*/ 149902 w 557554"/>
                <a:gd name="connsiteY1" fmla="*/ 4422098 h 4721901"/>
                <a:gd name="connsiteX2" fmla="*/ 344774 w 557554"/>
                <a:gd name="connsiteY2" fmla="*/ 3627619 h 4721901"/>
                <a:gd name="connsiteX3" fmla="*/ 449705 w 557554"/>
                <a:gd name="connsiteY3" fmla="*/ 3028013 h 4721901"/>
                <a:gd name="connsiteX4" fmla="*/ 434715 w 557554"/>
                <a:gd name="connsiteY4" fmla="*/ 2353456 h 4721901"/>
                <a:gd name="connsiteX5" fmla="*/ 554636 w 557554"/>
                <a:gd name="connsiteY5" fmla="*/ 1918741 h 4721901"/>
                <a:gd name="connsiteX6" fmla="*/ 509666 w 557554"/>
                <a:gd name="connsiteY6" fmla="*/ 1573967 h 4721901"/>
                <a:gd name="connsiteX7" fmla="*/ 389745 w 557554"/>
                <a:gd name="connsiteY7" fmla="*/ 794478 h 4721901"/>
                <a:gd name="connsiteX8" fmla="*/ 419725 w 557554"/>
                <a:gd name="connsiteY8" fmla="*/ 0 h 4721901"/>
                <a:gd name="connsiteX9" fmla="*/ 419725 w 557554"/>
                <a:gd name="connsiteY9" fmla="*/ 0 h 47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54" h="4721901">
                  <a:moveTo>
                    <a:pt x="0" y="4721901"/>
                  </a:moveTo>
                  <a:cubicBezTo>
                    <a:pt x="46220" y="4663189"/>
                    <a:pt x="92440" y="4604478"/>
                    <a:pt x="149902" y="4422098"/>
                  </a:cubicBezTo>
                  <a:cubicBezTo>
                    <a:pt x="207364" y="4239718"/>
                    <a:pt x="294807" y="3859966"/>
                    <a:pt x="344774" y="3627619"/>
                  </a:cubicBezTo>
                  <a:cubicBezTo>
                    <a:pt x="394741" y="3395271"/>
                    <a:pt x="434715" y="3240373"/>
                    <a:pt x="449705" y="3028013"/>
                  </a:cubicBezTo>
                  <a:cubicBezTo>
                    <a:pt x="464695" y="2815652"/>
                    <a:pt x="417227" y="2538335"/>
                    <a:pt x="434715" y="2353456"/>
                  </a:cubicBezTo>
                  <a:cubicBezTo>
                    <a:pt x="452203" y="2168577"/>
                    <a:pt x="542144" y="2048656"/>
                    <a:pt x="554636" y="1918741"/>
                  </a:cubicBezTo>
                  <a:cubicBezTo>
                    <a:pt x="567128" y="1788826"/>
                    <a:pt x="537148" y="1761344"/>
                    <a:pt x="509666" y="1573967"/>
                  </a:cubicBezTo>
                  <a:cubicBezTo>
                    <a:pt x="482184" y="1386590"/>
                    <a:pt x="404735" y="1056806"/>
                    <a:pt x="389745" y="794478"/>
                  </a:cubicBezTo>
                  <a:cubicBezTo>
                    <a:pt x="374755" y="532150"/>
                    <a:pt x="419725" y="0"/>
                    <a:pt x="419725" y="0"/>
                  </a:cubicBezTo>
                  <a:lnTo>
                    <a:pt x="419725" y="0"/>
                  </a:lnTo>
                </a:path>
              </a:pathLst>
            </a:cu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29" name="フリーフォーム 28"/>
            <p:cNvSpPr/>
            <p:nvPr/>
          </p:nvSpPr>
          <p:spPr>
            <a:xfrm>
              <a:off x="7650192" y="2730412"/>
              <a:ext cx="358748" cy="2454334"/>
            </a:xfrm>
            <a:custGeom>
              <a:avLst/>
              <a:gdLst>
                <a:gd name="connsiteX0" fmla="*/ 0 w 304275"/>
                <a:gd name="connsiteY0" fmla="*/ 2263515 h 2263515"/>
                <a:gd name="connsiteX1" fmla="*/ 44970 w 304275"/>
                <a:gd name="connsiteY1" fmla="*/ 1768840 h 2263515"/>
                <a:gd name="connsiteX2" fmla="*/ 269822 w 304275"/>
                <a:gd name="connsiteY2" fmla="*/ 524656 h 2263515"/>
                <a:gd name="connsiteX3" fmla="*/ 299803 w 304275"/>
                <a:gd name="connsiteY3" fmla="*/ 0 h 2263515"/>
              </a:gdLst>
              <a:ahLst/>
              <a:cxnLst>
                <a:cxn ang="0">
                  <a:pos x="connsiteX0" y="connsiteY0"/>
                </a:cxn>
                <a:cxn ang="0">
                  <a:pos x="connsiteX1" y="connsiteY1"/>
                </a:cxn>
                <a:cxn ang="0">
                  <a:pos x="connsiteX2" y="connsiteY2"/>
                </a:cxn>
                <a:cxn ang="0">
                  <a:pos x="connsiteX3" y="connsiteY3"/>
                </a:cxn>
              </a:cxnLst>
              <a:rect l="l" t="t" r="r" b="b"/>
              <a:pathLst>
                <a:path w="304275" h="2263515">
                  <a:moveTo>
                    <a:pt x="0" y="2263515"/>
                  </a:moveTo>
                  <a:cubicBezTo>
                    <a:pt x="0" y="2161082"/>
                    <a:pt x="0" y="2058650"/>
                    <a:pt x="44970" y="1768840"/>
                  </a:cubicBezTo>
                  <a:cubicBezTo>
                    <a:pt x="89940" y="1479030"/>
                    <a:pt x="227350" y="819463"/>
                    <a:pt x="269822" y="524656"/>
                  </a:cubicBezTo>
                  <a:cubicBezTo>
                    <a:pt x="312294" y="229849"/>
                    <a:pt x="306048" y="114924"/>
                    <a:pt x="299803" y="0"/>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30" name="フリーフォーム 29"/>
            <p:cNvSpPr/>
            <p:nvPr/>
          </p:nvSpPr>
          <p:spPr>
            <a:xfrm>
              <a:off x="6340761" y="2405825"/>
              <a:ext cx="1360681" cy="714660"/>
            </a:xfrm>
            <a:custGeom>
              <a:avLst/>
              <a:gdLst>
                <a:gd name="connsiteX0" fmla="*/ 1154243 w 1154243"/>
                <a:gd name="connsiteY0" fmla="*/ 659567 h 659567"/>
                <a:gd name="connsiteX1" fmla="*/ 734518 w 1154243"/>
                <a:gd name="connsiteY1" fmla="*/ 479685 h 659567"/>
                <a:gd name="connsiteX2" fmla="*/ 314794 w 1154243"/>
                <a:gd name="connsiteY2" fmla="*/ 239843 h 659567"/>
                <a:gd name="connsiteX3" fmla="*/ 329784 w 1154243"/>
                <a:gd name="connsiteY3" fmla="*/ 149902 h 659567"/>
                <a:gd name="connsiteX4" fmla="*/ 0 w 1154243"/>
                <a:gd name="connsiteY4" fmla="*/ 0 h 65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243" h="659567">
                  <a:moveTo>
                    <a:pt x="1154243" y="659567"/>
                  </a:moveTo>
                  <a:cubicBezTo>
                    <a:pt x="1014334" y="604603"/>
                    <a:pt x="874426" y="549639"/>
                    <a:pt x="734518" y="479685"/>
                  </a:cubicBezTo>
                  <a:cubicBezTo>
                    <a:pt x="594610" y="409731"/>
                    <a:pt x="382250" y="294807"/>
                    <a:pt x="314794" y="239843"/>
                  </a:cubicBezTo>
                  <a:cubicBezTo>
                    <a:pt x="247338" y="184879"/>
                    <a:pt x="382250" y="189876"/>
                    <a:pt x="329784" y="149902"/>
                  </a:cubicBezTo>
                  <a:cubicBezTo>
                    <a:pt x="277318" y="109928"/>
                    <a:pt x="138659" y="54964"/>
                    <a:pt x="0" y="0"/>
                  </a:cubicBezTo>
                </a:path>
              </a:pathLst>
            </a:cu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31" name="フリーフォーム 30"/>
            <p:cNvSpPr/>
            <p:nvPr/>
          </p:nvSpPr>
          <p:spPr>
            <a:xfrm>
              <a:off x="3317028" y="230522"/>
              <a:ext cx="1135182" cy="6397781"/>
            </a:xfrm>
            <a:custGeom>
              <a:avLst/>
              <a:gdLst>
                <a:gd name="connsiteX0" fmla="*/ 944381 w 963132"/>
                <a:gd name="connsiteY0" fmla="*/ 0 h 5906125"/>
                <a:gd name="connsiteX1" fmla="*/ 944381 w 963132"/>
                <a:gd name="connsiteY1" fmla="*/ 539646 h 5906125"/>
                <a:gd name="connsiteX2" fmla="*/ 749509 w 963132"/>
                <a:gd name="connsiteY2" fmla="*/ 884420 h 5906125"/>
                <a:gd name="connsiteX3" fmla="*/ 629587 w 963132"/>
                <a:gd name="connsiteY3" fmla="*/ 1783829 h 5906125"/>
                <a:gd name="connsiteX4" fmla="*/ 674558 w 963132"/>
                <a:gd name="connsiteY4" fmla="*/ 2668249 h 5906125"/>
                <a:gd name="connsiteX5" fmla="*/ 464695 w 963132"/>
                <a:gd name="connsiteY5" fmla="*/ 3717561 h 5906125"/>
                <a:gd name="connsiteX6" fmla="*/ 329784 w 963132"/>
                <a:gd name="connsiteY6" fmla="*/ 5306518 h 5906125"/>
                <a:gd name="connsiteX7" fmla="*/ 0 w 963132"/>
                <a:gd name="connsiteY7" fmla="*/ 5906125 h 5906125"/>
                <a:gd name="connsiteX8" fmla="*/ 0 w 963132"/>
                <a:gd name="connsiteY8" fmla="*/ 5906125 h 590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132" h="5906125">
                  <a:moveTo>
                    <a:pt x="944381" y="0"/>
                  </a:moveTo>
                  <a:cubicBezTo>
                    <a:pt x="960620" y="196121"/>
                    <a:pt x="976860" y="392243"/>
                    <a:pt x="944381" y="539646"/>
                  </a:cubicBezTo>
                  <a:cubicBezTo>
                    <a:pt x="911902" y="687049"/>
                    <a:pt x="801975" y="677056"/>
                    <a:pt x="749509" y="884420"/>
                  </a:cubicBezTo>
                  <a:cubicBezTo>
                    <a:pt x="697043" y="1091784"/>
                    <a:pt x="642079" y="1486524"/>
                    <a:pt x="629587" y="1783829"/>
                  </a:cubicBezTo>
                  <a:cubicBezTo>
                    <a:pt x="617095" y="2081134"/>
                    <a:pt x="702040" y="2345960"/>
                    <a:pt x="674558" y="2668249"/>
                  </a:cubicBezTo>
                  <a:cubicBezTo>
                    <a:pt x="647076" y="2990538"/>
                    <a:pt x="522157" y="3277850"/>
                    <a:pt x="464695" y="3717561"/>
                  </a:cubicBezTo>
                  <a:cubicBezTo>
                    <a:pt x="407233" y="4157273"/>
                    <a:pt x="407233" y="4941757"/>
                    <a:pt x="329784" y="5306518"/>
                  </a:cubicBezTo>
                  <a:cubicBezTo>
                    <a:pt x="252335" y="5671279"/>
                    <a:pt x="0" y="5906125"/>
                    <a:pt x="0" y="5906125"/>
                  </a:cubicBezTo>
                  <a:lnTo>
                    <a:pt x="0" y="5906125"/>
                  </a:lnTo>
                </a:path>
              </a:pathLst>
            </a:cu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5" name="フリーフォーム 4"/>
            <p:cNvSpPr/>
            <p:nvPr/>
          </p:nvSpPr>
          <p:spPr>
            <a:xfrm>
              <a:off x="6548323" y="182118"/>
              <a:ext cx="545809" cy="6631258"/>
            </a:xfrm>
            <a:custGeom>
              <a:avLst/>
              <a:gdLst>
                <a:gd name="connsiteX0" fmla="*/ 450118 w 464388"/>
                <a:gd name="connsiteY0" fmla="*/ 0 h 2666553"/>
                <a:gd name="connsiteX1" fmla="*/ 450118 w 464388"/>
                <a:gd name="connsiteY1" fmla="*/ 123825 h 2666553"/>
                <a:gd name="connsiteX2" fmla="*/ 364393 w 464388"/>
                <a:gd name="connsiteY2" fmla="*/ 342900 h 2666553"/>
                <a:gd name="connsiteX3" fmla="*/ 335818 w 464388"/>
                <a:gd name="connsiteY3" fmla="*/ 523875 h 2666553"/>
                <a:gd name="connsiteX4" fmla="*/ 392968 w 464388"/>
                <a:gd name="connsiteY4" fmla="*/ 685800 h 2666553"/>
                <a:gd name="connsiteX5" fmla="*/ 440593 w 464388"/>
                <a:gd name="connsiteY5" fmla="*/ 809625 h 2666553"/>
                <a:gd name="connsiteX6" fmla="*/ 431068 w 464388"/>
                <a:gd name="connsiteY6" fmla="*/ 895350 h 2666553"/>
                <a:gd name="connsiteX7" fmla="*/ 50068 w 464388"/>
                <a:gd name="connsiteY7" fmla="*/ 1514475 h 2666553"/>
                <a:gd name="connsiteX8" fmla="*/ 2443 w 464388"/>
                <a:gd name="connsiteY8" fmla="*/ 1666875 h 2666553"/>
                <a:gd name="connsiteX9" fmla="*/ 31018 w 464388"/>
                <a:gd name="connsiteY9" fmla="*/ 1809750 h 2666553"/>
                <a:gd name="connsiteX10" fmla="*/ 164368 w 464388"/>
                <a:gd name="connsiteY10" fmla="*/ 2009775 h 2666553"/>
                <a:gd name="connsiteX11" fmla="*/ 221518 w 464388"/>
                <a:gd name="connsiteY11" fmla="*/ 2085975 h 2666553"/>
                <a:gd name="connsiteX12" fmla="*/ 192943 w 464388"/>
                <a:gd name="connsiteY12" fmla="*/ 2305050 h 2666553"/>
                <a:gd name="connsiteX13" fmla="*/ 116743 w 464388"/>
                <a:gd name="connsiteY13" fmla="*/ 2638425 h 2666553"/>
                <a:gd name="connsiteX14" fmla="*/ 107218 w 464388"/>
                <a:gd name="connsiteY14" fmla="*/ 2647950 h 2666553"/>
                <a:gd name="connsiteX15" fmla="*/ 107218 w 464388"/>
                <a:gd name="connsiteY15" fmla="*/ 2647950 h 266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388" h="2666553">
                  <a:moveTo>
                    <a:pt x="450118" y="0"/>
                  </a:moveTo>
                  <a:cubicBezTo>
                    <a:pt x="457262" y="33337"/>
                    <a:pt x="464406" y="66675"/>
                    <a:pt x="450118" y="123825"/>
                  </a:cubicBezTo>
                  <a:cubicBezTo>
                    <a:pt x="435830" y="180975"/>
                    <a:pt x="383443" y="276225"/>
                    <a:pt x="364393" y="342900"/>
                  </a:cubicBezTo>
                  <a:cubicBezTo>
                    <a:pt x="345343" y="409575"/>
                    <a:pt x="331055" y="466725"/>
                    <a:pt x="335818" y="523875"/>
                  </a:cubicBezTo>
                  <a:cubicBezTo>
                    <a:pt x="340580" y="581025"/>
                    <a:pt x="375505" y="638175"/>
                    <a:pt x="392968" y="685800"/>
                  </a:cubicBezTo>
                  <a:cubicBezTo>
                    <a:pt x="410430" y="733425"/>
                    <a:pt x="434243" y="774700"/>
                    <a:pt x="440593" y="809625"/>
                  </a:cubicBezTo>
                  <a:cubicBezTo>
                    <a:pt x="446943" y="844550"/>
                    <a:pt x="496156" y="777875"/>
                    <a:pt x="431068" y="895350"/>
                  </a:cubicBezTo>
                  <a:cubicBezTo>
                    <a:pt x="365980" y="1012825"/>
                    <a:pt x="121505" y="1385888"/>
                    <a:pt x="50068" y="1514475"/>
                  </a:cubicBezTo>
                  <a:cubicBezTo>
                    <a:pt x="-21369" y="1643062"/>
                    <a:pt x="5618" y="1617663"/>
                    <a:pt x="2443" y="1666875"/>
                  </a:cubicBezTo>
                  <a:cubicBezTo>
                    <a:pt x="-732" y="1716087"/>
                    <a:pt x="4031" y="1752600"/>
                    <a:pt x="31018" y="1809750"/>
                  </a:cubicBezTo>
                  <a:cubicBezTo>
                    <a:pt x="58005" y="1866900"/>
                    <a:pt x="132618" y="1963738"/>
                    <a:pt x="164368" y="2009775"/>
                  </a:cubicBezTo>
                  <a:cubicBezTo>
                    <a:pt x="196118" y="2055812"/>
                    <a:pt x="216755" y="2036763"/>
                    <a:pt x="221518" y="2085975"/>
                  </a:cubicBezTo>
                  <a:cubicBezTo>
                    <a:pt x="226280" y="2135188"/>
                    <a:pt x="210405" y="2212975"/>
                    <a:pt x="192943" y="2305050"/>
                  </a:cubicBezTo>
                  <a:cubicBezTo>
                    <a:pt x="175481" y="2397125"/>
                    <a:pt x="131030" y="2581275"/>
                    <a:pt x="116743" y="2638425"/>
                  </a:cubicBezTo>
                  <a:cubicBezTo>
                    <a:pt x="102455" y="2695575"/>
                    <a:pt x="107218" y="2647950"/>
                    <a:pt x="107218" y="2647950"/>
                  </a:cubicBezTo>
                  <a:lnTo>
                    <a:pt x="107218" y="2647950"/>
                  </a:lnTo>
                </a:path>
              </a:pathLst>
            </a:custGeom>
            <a:noFill/>
            <a:ln w="10160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35" name="角丸四角形 34"/>
            <p:cNvSpPr/>
            <p:nvPr/>
          </p:nvSpPr>
          <p:spPr>
            <a:xfrm rot="6600000">
              <a:off x="6490948" y="3201208"/>
              <a:ext cx="558062" cy="29981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sz="800" dirty="0"/>
                <a:t>広野駅</a:t>
              </a:r>
            </a:p>
          </p:txBody>
        </p:sp>
        <p:sp>
          <p:nvSpPr>
            <p:cNvPr id="38" name="円/楕円 37"/>
            <p:cNvSpPr/>
            <p:nvPr/>
          </p:nvSpPr>
          <p:spPr>
            <a:xfrm>
              <a:off x="7955127" y="1699706"/>
              <a:ext cx="381811" cy="820009"/>
            </a:xfrm>
            <a:prstGeom prst="ellipse">
              <a:avLst/>
            </a:prstGeom>
            <a:solidFill>
              <a:srgbClr val="99FF9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solidFill>
                    <a:schemeClr val="tx1"/>
                  </a:solidFill>
                </a:rPr>
                <a:t>②</a:t>
              </a:r>
            </a:p>
          </p:txBody>
        </p:sp>
        <p:sp>
          <p:nvSpPr>
            <p:cNvPr id="40" name="円/楕円 39"/>
            <p:cNvSpPr/>
            <p:nvPr/>
          </p:nvSpPr>
          <p:spPr>
            <a:xfrm>
              <a:off x="7668129" y="3547574"/>
              <a:ext cx="379248" cy="817163"/>
            </a:xfrm>
            <a:prstGeom prst="ellipse">
              <a:avLst/>
            </a:prstGeom>
            <a:solidFill>
              <a:srgbClr val="99FF9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solidFill>
                    <a:schemeClr val="tx1"/>
                  </a:solidFill>
                </a:rPr>
                <a:t>①</a:t>
              </a:r>
            </a:p>
          </p:txBody>
        </p:sp>
        <p:sp>
          <p:nvSpPr>
            <p:cNvPr id="41" name="円/楕円 40"/>
            <p:cNvSpPr/>
            <p:nvPr/>
          </p:nvSpPr>
          <p:spPr>
            <a:xfrm>
              <a:off x="7537443" y="5233149"/>
              <a:ext cx="292123" cy="427088"/>
            </a:xfrm>
            <a:prstGeom prst="ellipse">
              <a:avLst/>
            </a:prstGeom>
            <a:solidFill>
              <a:srgbClr val="99FF9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solidFill>
                    <a:schemeClr val="tx1"/>
                  </a:solidFill>
                </a:rPr>
                <a:t>③</a:t>
              </a:r>
            </a:p>
          </p:txBody>
        </p:sp>
      </p:grpSp>
      <p:sp>
        <p:nvSpPr>
          <p:cNvPr id="44" name="円/楕円 43"/>
          <p:cNvSpPr/>
          <p:nvPr/>
        </p:nvSpPr>
        <p:spPr>
          <a:xfrm flipH="1">
            <a:off x="8129456" y="3697289"/>
            <a:ext cx="251090" cy="327025"/>
          </a:xfrm>
          <a:prstGeom prst="ellipse">
            <a:avLst/>
          </a:prstGeom>
          <a:solidFill>
            <a:srgbClr val="92D05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solidFill>
                  <a:schemeClr val="tx1"/>
                </a:solidFill>
              </a:rPr>
              <a:t>⑦</a:t>
            </a:r>
          </a:p>
        </p:txBody>
      </p:sp>
      <p:sp>
        <p:nvSpPr>
          <p:cNvPr id="36" name="円/楕円 35"/>
          <p:cNvSpPr/>
          <p:nvPr/>
        </p:nvSpPr>
        <p:spPr>
          <a:xfrm>
            <a:off x="7936840" y="3246439"/>
            <a:ext cx="159940" cy="211137"/>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t>⑤</a:t>
            </a:r>
          </a:p>
        </p:txBody>
      </p:sp>
      <p:sp>
        <p:nvSpPr>
          <p:cNvPr id="37" name="円/楕円 36"/>
          <p:cNvSpPr/>
          <p:nvPr/>
        </p:nvSpPr>
        <p:spPr>
          <a:xfrm>
            <a:off x="7632436" y="3055939"/>
            <a:ext cx="161660" cy="2127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t>④</a:t>
            </a:r>
          </a:p>
        </p:txBody>
      </p:sp>
      <p:sp>
        <p:nvSpPr>
          <p:cNvPr id="39" name="円/楕円 38"/>
          <p:cNvSpPr/>
          <p:nvPr/>
        </p:nvSpPr>
        <p:spPr>
          <a:xfrm>
            <a:off x="7783778" y="4932364"/>
            <a:ext cx="161660" cy="2127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t>⑩</a:t>
            </a:r>
          </a:p>
        </p:txBody>
      </p:sp>
      <p:sp>
        <p:nvSpPr>
          <p:cNvPr id="46" name="円/楕円 45"/>
          <p:cNvSpPr/>
          <p:nvPr/>
        </p:nvSpPr>
        <p:spPr>
          <a:xfrm>
            <a:off x="8129457" y="4899025"/>
            <a:ext cx="161660" cy="21113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t>⑨</a:t>
            </a:r>
          </a:p>
        </p:txBody>
      </p:sp>
      <p:sp>
        <p:nvSpPr>
          <p:cNvPr id="47" name="円/楕円 46"/>
          <p:cNvSpPr/>
          <p:nvPr/>
        </p:nvSpPr>
        <p:spPr>
          <a:xfrm>
            <a:off x="7181850" y="5334000"/>
            <a:ext cx="345679" cy="21113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t>⑫</a:t>
            </a:r>
          </a:p>
        </p:txBody>
      </p:sp>
      <p:sp>
        <p:nvSpPr>
          <p:cNvPr id="48" name="円/楕円 47"/>
          <p:cNvSpPr/>
          <p:nvPr/>
        </p:nvSpPr>
        <p:spPr>
          <a:xfrm>
            <a:off x="7181851" y="4835526"/>
            <a:ext cx="397272" cy="246063"/>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t>⑪</a:t>
            </a:r>
          </a:p>
        </p:txBody>
      </p:sp>
      <p:sp>
        <p:nvSpPr>
          <p:cNvPr id="49" name="円/楕円 48"/>
          <p:cNvSpPr/>
          <p:nvPr/>
        </p:nvSpPr>
        <p:spPr>
          <a:xfrm>
            <a:off x="5924683" y="4995864"/>
            <a:ext cx="159940" cy="211137"/>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t>⑬</a:t>
            </a:r>
          </a:p>
        </p:txBody>
      </p:sp>
      <p:sp>
        <p:nvSpPr>
          <p:cNvPr id="50" name="円/楕円 49"/>
          <p:cNvSpPr/>
          <p:nvPr/>
        </p:nvSpPr>
        <p:spPr>
          <a:xfrm>
            <a:off x="4660636" y="5081589"/>
            <a:ext cx="161660" cy="211137"/>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t>⑭</a:t>
            </a:r>
          </a:p>
        </p:txBody>
      </p:sp>
      <p:sp>
        <p:nvSpPr>
          <p:cNvPr id="51" name="円/楕円 50"/>
          <p:cNvSpPr/>
          <p:nvPr/>
        </p:nvSpPr>
        <p:spPr>
          <a:xfrm flipH="1">
            <a:off x="7971236" y="4448176"/>
            <a:ext cx="249369" cy="327025"/>
          </a:xfrm>
          <a:prstGeom prst="ellipse">
            <a:avLst/>
          </a:prstGeom>
          <a:solidFill>
            <a:srgbClr val="92D05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solidFill>
                  <a:schemeClr val="tx1"/>
                </a:solidFill>
              </a:rPr>
              <a:t>⑧</a:t>
            </a:r>
          </a:p>
        </p:txBody>
      </p:sp>
      <p:sp>
        <p:nvSpPr>
          <p:cNvPr id="52" name="円/楕円 51"/>
          <p:cNvSpPr/>
          <p:nvPr/>
        </p:nvSpPr>
        <p:spPr>
          <a:xfrm>
            <a:off x="8151813" y="6142038"/>
            <a:ext cx="196056" cy="239712"/>
          </a:xfrm>
          <a:prstGeom prst="ellipse">
            <a:avLst/>
          </a:prstGeom>
          <a:solidFill>
            <a:srgbClr val="99FF9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solidFill>
                  <a:schemeClr val="tx1"/>
                </a:solidFill>
              </a:rPr>
              <a:t>⑮</a:t>
            </a:r>
          </a:p>
        </p:txBody>
      </p:sp>
      <p:pic>
        <p:nvPicPr>
          <p:cNvPr id="17423" name="図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3468" y="5910264"/>
            <a:ext cx="1105826"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4" name="グループ化 32"/>
          <p:cNvGrpSpPr>
            <a:grpSpLocks/>
          </p:cNvGrpSpPr>
          <p:nvPr/>
        </p:nvGrpSpPr>
        <p:grpSpPr bwMode="auto">
          <a:xfrm>
            <a:off x="194337" y="417513"/>
            <a:ext cx="1365515" cy="734843"/>
            <a:chOff x="251520" y="300810"/>
            <a:chExt cx="1152128" cy="734338"/>
          </a:xfrm>
        </p:grpSpPr>
        <p:pic>
          <p:nvPicPr>
            <p:cNvPr id="17472" name="図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00810"/>
              <a:ext cx="1152128"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テキスト ボックス 52"/>
            <p:cNvSpPr txBox="1">
              <a:spLocks noChangeArrowheads="1"/>
            </p:cNvSpPr>
            <p:nvPr/>
          </p:nvSpPr>
          <p:spPr bwMode="auto">
            <a:xfrm>
              <a:off x="1162750" y="789096"/>
              <a:ext cx="155863" cy="24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kumimoji="1" lang="ja-JP" altLang="en-US" sz="1000">
                <a:solidFill>
                  <a:schemeClr val="tx1"/>
                </a:solidFill>
              </a:endParaRPr>
            </a:p>
          </p:txBody>
        </p:sp>
      </p:grpSp>
      <p:grpSp>
        <p:nvGrpSpPr>
          <p:cNvPr id="17425" name="グループ化 55"/>
          <p:cNvGrpSpPr>
            <a:grpSpLocks/>
          </p:cNvGrpSpPr>
          <p:nvPr/>
        </p:nvGrpSpPr>
        <p:grpSpPr bwMode="auto">
          <a:xfrm>
            <a:off x="4392348" y="787400"/>
            <a:ext cx="1382713" cy="737958"/>
            <a:chOff x="3146787" y="315237"/>
            <a:chExt cx="1152128" cy="737269"/>
          </a:xfrm>
        </p:grpSpPr>
        <p:pic>
          <p:nvPicPr>
            <p:cNvPr id="17470" name="図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6787" y="315237"/>
              <a:ext cx="1152128" cy="68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1" name="テキスト ボックス 53"/>
            <p:cNvSpPr txBox="1">
              <a:spLocks noChangeArrowheads="1"/>
            </p:cNvSpPr>
            <p:nvPr/>
          </p:nvSpPr>
          <p:spPr bwMode="auto">
            <a:xfrm>
              <a:off x="3938874" y="806515"/>
              <a:ext cx="153925" cy="24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kumimoji="1" lang="ja-JP" altLang="en-US" sz="1000">
                <a:solidFill>
                  <a:schemeClr val="tx1"/>
                </a:solidFill>
              </a:endParaRPr>
            </a:p>
          </p:txBody>
        </p:sp>
      </p:grpSp>
      <p:grpSp>
        <p:nvGrpSpPr>
          <p:cNvPr id="17426" name="グループ化 44"/>
          <p:cNvGrpSpPr>
            <a:grpSpLocks/>
          </p:cNvGrpSpPr>
          <p:nvPr/>
        </p:nvGrpSpPr>
        <p:grpSpPr bwMode="auto">
          <a:xfrm>
            <a:off x="2970081" y="787400"/>
            <a:ext cx="1408509" cy="737958"/>
            <a:chOff x="1738815" y="315238"/>
            <a:chExt cx="1152128" cy="737268"/>
          </a:xfrm>
        </p:grpSpPr>
        <p:pic>
          <p:nvPicPr>
            <p:cNvPr id="17468" name="図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38815" y="315238"/>
              <a:ext cx="1152128" cy="68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9" name="テキスト ボックス 54"/>
            <p:cNvSpPr txBox="1">
              <a:spLocks noChangeArrowheads="1"/>
            </p:cNvSpPr>
            <p:nvPr/>
          </p:nvSpPr>
          <p:spPr bwMode="auto">
            <a:xfrm>
              <a:off x="2602910" y="806515"/>
              <a:ext cx="151106" cy="24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kumimoji="1" lang="ja-JP" altLang="en-US" sz="1000">
                <a:solidFill>
                  <a:schemeClr val="tx1"/>
                </a:solidFill>
              </a:endParaRPr>
            </a:p>
          </p:txBody>
        </p:sp>
      </p:grpSp>
      <p:pic>
        <p:nvPicPr>
          <p:cNvPr id="17427" name="図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18471" y="411163"/>
            <a:ext cx="1454944"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8" name="テキスト ボックス 58"/>
          <p:cNvSpPr txBox="1">
            <a:spLocks noChangeArrowheads="1"/>
          </p:cNvSpPr>
          <p:nvPr/>
        </p:nvSpPr>
        <p:spPr bwMode="auto">
          <a:xfrm>
            <a:off x="208095" y="188913"/>
            <a:ext cx="1023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000">
                <a:solidFill>
                  <a:schemeClr val="tx1"/>
                </a:solidFill>
              </a:rPr>
              <a:t>①オリーブ和み</a:t>
            </a:r>
            <a:endParaRPr kumimoji="1" lang="en-US" altLang="ja-JP" sz="1000">
              <a:solidFill>
                <a:schemeClr val="tx1"/>
              </a:solidFill>
            </a:endParaRPr>
          </a:p>
          <a:p>
            <a:r>
              <a:rPr kumimoji="1" lang="en-US" altLang="ja-JP" sz="1000">
                <a:solidFill>
                  <a:schemeClr val="tx1"/>
                </a:solidFill>
              </a:rPr>
              <a:t>station</a:t>
            </a:r>
            <a:r>
              <a:rPr kumimoji="1" lang="ja-JP" altLang="en-US" sz="1000">
                <a:solidFill>
                  <a:schemeClr val="tx1"/>
                </a:solidFill>
              </a:rPr>
              <a:t>予定地</a:t>
            </a:r>
          </a:p>
        </p:txBody>
      </p:sp>
      <p:sp>
        <p:nvSpPr>
          <p:cNvPr id="17429" name="テキスト ボックス 59"/>
          <p:cNvSpPr txBox="1">
            <a:spLocks noChangeArrowheads="1"/>
          </p:cNvSpPr>
          <p:nvPr/>
        </p:nvSpPr>
        <p:spPr bwMode="auto">
          <a:xfrm>
            <a:off x="2925367" y="549276"/>
            <a:ext cx="148246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②眺望公園予定地</a:t>
            </a:r>
            <a:endParaRPr kumimoji="1" lang="en-US" altLang="ja-JP" sz="1000">
              <a:solidFill>
                <a:schemeClr val="tx1"/>
              </a:solidFill>
            </a:endParaRPr>
          </a:p>
        </p:txBody>
      </p:sp>
      <p:sp>
        <p:nvSpPr>
          <p:cNvPr id="17430" name="テキスト ボックス 60"/>
          <p:cNvSpPr txBox="1">
            <a:spLocks noChangeArrowheads="1"/>
          </p:cNvSpPr>
          <p:nvPr/>
        </p:nvSpPr>
        <p:spPr bwMode="auto">
          <a:xfrm>
            <a:off x="4296040" y="558800"/>
            <a:ext cx="148418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眺望公園予定地から</a:t>
            </a:r>
            <a:endParaRPr kumimoji="1" lang="en-US" altLang="ja-JP" sz="1000">
              <a:solidFill>
                <a:schemeClr val="tx1"/>
              </a:solidFill>
            </a:endParaRPr>
          </a:p>
          <a:p>
            <a:r>
              <a:rPr kumimoji="1" lang="ja-JP" altLang="en-US" sz="1000">
                <a:solidFill>
                  <a:schemeClr val="tx1"/>
                </a:solidFill>
              </a:rPr>
              <a:t>南側沿岸を望む</a:t>
            </a:r>
            <a:endParaRPr kumimoji="1" lang="en-US" altLang="ja-JP" sz="1000">
              <a:solidFill>
                <a:schemeClr val="tx1"/>
              </a:solidFill>
            </a:endParaRPr>
          </a:p>
        </p:txBody>
      </p:sp>
      <p:sp>
        <p:nvSpPr>
          <p:cNvPr id="17431" name="テキスト ボックス 61"/>
          <p:cNvSpPr txBox="1">
            <a:spLocks noChangeArrowheads="1"/>
          </p:cNvSpPr>
          <p:nvPr/>
        </p:nvSpPr>
        <p:spPr bwMode="auto">
          <a:xfrm>
            <a:off x="7006432" y="180975"/>
            <a:ext cx="148246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③奥州日の出の松</a:t>
            </a:r>
            <a:endParaRPr kumimoji="1" lang="en-US" altLang="ja-JP" sz="1000">
              <a:solidFill>
                <a:schemeClr val="tx1"/>
              </a:solidFill>
            </a:endParaRPr>
          </a:p>
        </p:txBody>
      </p:sp>
      <p:pic>
        <p:nvPicPr>
          <p:cNvPr id="17432" name="図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43528" y="1803400"/>
            <a:ext cx="150997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3" name="テキスト ボックス 63"/>
          <p:cNvSpPr txBox="1">
            <a:spLocks noChangeArrowheads="1"/>
          </p:cNvSpPr>
          <p:nvPr/>
        </p:nvSpPr>
        <p:spPr bwMode="auto">
          <a:xfrm>
            <a:off x="3224611" y="1557338"/>
            <a:ext cx="14824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⑤二つ沼公園</a:t>
            </a:r>
            <a:endParaRPr kumimoji="1" lang="en-US" altLang="ja-JP" sz="1000">
              <a:solidFill>
                <a:schemeClr val="tx1"/>
              </a:solidFill>
            </a:endParaRPr>
          </a:p>
        </p:txBody>
      </p:sp>
      <p:pic>
        <p:nvPicPr>
          <p:cNvPr id="17434" name="図 6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8859" y="2462213"/>
            <a:ext cx="142054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テキスト ボックス 65"/>
          <p:cNvSpPr txBox="1">
            <a:spLocks noChangeArrowheads="1"/>
          </p:cNvSpPr>
          <p:nvPr/>
        </p:nvSpPr>
        <p:spPr bwMode="auto">
          <a:xfrm>
            <a:off x="122107" y="2205038"/>
            <a:ext cx="14824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⑦旧宿場街道</a:t>
            </a:r>
            <a:endParaRPr kumimoji="1" lang="en-US" altLang="ja-JP" sz="1000">
              <a:solidFill>
                <a:schemeClr val="tx1"/>
              </a:solidFill>
            </a:endParaRPr>
          </a:p>
        </p:txBody>
      </p:sp>
      <p:pic>
        <p:nvPicPr>
          <p:cNvPr id="17436" name="図 6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4337" y="1412875"/>
            <a:ext cx="1470421"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7" name="テキスト ボックス 68"/>
          <p:cNvSpPr txBox="1">
            <a:spLocks noChangeArrowheads="1"/>
          </p:cNvSpPr>
          <p:nvPr/>
        </p:nvSpPr>
        <p:spPr bwMode="auto">
          <a:xfrm>
            <a:off x="196057" y="1196976"/>
            <a:ext cx="148418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④古戦場</a:t>
            </a:r>
            <a:endParaRPr kumimoji="1" lang="en-US" altLang="ja-JP" sz="1000">
              <a:solidFill>
                <a:schemeClr val="tx1"/>
              </a:solidFill>
            </a:endParaRPr>
          </a:p>
        </p:txBody>
      </p:sp>
      <p:pic>
        <p:nvPicPr>
          <p:cNvPr id="17438" name="図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234246" y="1830388"/>
            <a:ext cx="1460103"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円/楕円 69"/>
          <p:cNvSpPr/>
          <p:nvPr/>
        </p:nvSpPr>
        <p:spPr>
          <a:xfrm>
            <a:off x="8101940" y="3500439"/>
            <a:ext cx="159940" cy="21272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t>⑥</a:t>
            </a:r>
          </a:p>
        </p:txBody>
      </p:sp>
      <p:sp>
        <p:nvSpPr>
          <p:cNvPr id="17440" name="テキスト ボックス 71"/>
          <p:cNvSpPr txBox="1">
            <a:spLocks noChangeArrowheads="1"/>
          </p:cNvSpPr>
          <p:nvPr/>
        </p:nvSpPr>
        <p:spPr bwMode="auto">
          <a:xfrm>
            <a:off x="6234245" y="1557338"/>
            <a:ext cx="148418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⑥北迫の地蔵尊</a:t>
            </a:r>
            <a:endParaRPr kumimoji="1" lang="en-US" altLang="ja-JP" sz="1000">
              <a:solidFill>
                <a:schemeClr val="tx1"/>
              </a:solidFill>
            </a:endParaRPr>
          </a:p>
        </p:txBody>
      </p:sp>
      <p:pic>
        <p:nvPicPr>
          <p:cNvPr id="17441" name="図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52631" y="2760664"/>
            <a:ext cx="1346596"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2" name="テキスト ボックス 70"/>
          <p:cNvSpPr txBox="1">
            <a:spLocks noChangeArrowheads="1"/>
          </p:cNvSpPr>
          <p:nvPr/>
        </p:nvSpPr>
        <p:spPr bwMode="auto">
          <a:xfrm>
            <a:off x="2925366" y="2528888"/>
            <a:ext cx="1795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⑧昭和の面影の残る町</a:t>
            </a:r>
            <a:endParaRPr kumimoji="1" lang="en-US" altLang="ja-JP" sz="1000">
              <a:solidFill>
                <a:schemeClr val="tx1"/>
              </a:solidFill>
            </a:endParaRPr>
          </a:p>
        </p:txBody>
      </p:sp>
      <p:sp>
        <p:nvSpPr>
          <p:cNvPr id="17443" name="テキスト ボックス 72"/>
          <p:cNvSpPr txBox="1">
            <a:spLocks noChangeArrowheads="1"/>
          </p:cNvSpPr>
          <p:nvPr/>
        </p:nvSpPr>
        <p:spPr bwMode="auto">
          <a:xfrm>
            <a:off x="116947" y="3429001"/>
            <a:ext cx="148246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⑨汽車の碑</a:t>
            </a:r>
            <a:endParaRPr kumimoji="1" lang="en-US" altLang="ja-JP" sz="1000">
              <a:solidFill>
                <a:schemeClr val="tx1"/>
              </a:solidFill>
            </a:endParaRPr>
          </a:p>
        </p:txBody>
      </p:sp>
      <p:sp>
        <p:nvSpPr>
          <p:cNvPr id="17444" name="テキスト ボックス 74"/>
          <p:cNvSpPr txBox="1">
            <a:spLocks noChangeArrowheads="1"/>
          </p:cNvSpPr>
          <p:nvPr/>
        </p:nvSpPr>
        <p:spPr bwMode="auto">
          <a:xfrm>
            <a:off x="1676798" y="3429001"/>
            <a:ext cx="148246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⑩とんぼのめがね</a:t>
            </a:r>
            <a:endParaRPr kumimoji="1" lang="en-US" altLang="ja-JP" sz="1000">
              <a:solidFill>
                <a:schemeClr val="tx1"/>
              </a:solidFill>
            </a:endParaRPr>
          </a:p>
        </p:txBody>
      </p:sp>
      <p:pic>
        <p:nvPicPr>
          <p:cNvPr id="17445" name="図 7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78517" y="3654426"/>
            <a:ext cx="14446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6" name="図 7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6947" y="3654425"/>
            <a:ext cx="150481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7" name="図 5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40087" y="3632201"/>
            <a:ext cx="1460104"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8" name="テキスト ボックス 77"/>
          <p:cNvSpPr txBox="1">
            <a:spLocks noChangeArrowheads="1"/>
          </p:cNvSpPr>
          <p:nvPr/>
        </p:nvSpPr>
        <p:spPr bwMode="auto">
          <a:xfrm>
            <a:off x="3159259" y="3429001"/>
            <a:ext cx="148246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⑪みかん山</a:t>
            </a:r>
            <a:endParaRPr kumimoji="1" lang="en-US" altLang="ja-JP" sz="1000">
              <a:solidFill>
                <a:schemeClr val="tx1"/>
              </a:solidFill>
            </a:endParaRPr>
          </a:p>
        </p:txBody>
      </p:sp>
      <p:pic>
        <p:nvPicPr>
          <p:cNvPr id="17449" name="図 6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16946" y="4724401"/>
            <a:ext cx="1454944"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0" name="テキスト ボックス 78"/>
          <p:cNvSpPr txBox="1">
            <a:spLocks noChangeArrowheads="1"/>
          </p:cNvSpPr>
          <p:nvPr/>
        </p:nvSpPr>
        <p:spPr bwMode="auto">
          <a:xfrm>
            <a:off x="122107" y="4437063"/>
            <a:ext cx="14824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⑫高倉城跡</a:t>
            </a:r>
          </a:p>
        </p:txBody>
      </p:sp>
      <p:pic>
        <p:nvPicPr>
          <p:cNvPr id="17451" name="図 7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143779" y="4724400"/>
            <a:ext cx="1418829"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テキスト ボックス 80"/>
          <p:cNvSpPr txBox="1">
            <a:spLocks noChangeArrowheads="1"/>
          </p:cNvSpPr>
          <p:nvPr/>
        </p:nvSpPr>
        <p:spPr bwMode="auto">
          <a:xfrm>
            <a:off x="3007916" y="4437063"/>
            <a:ext cx="148418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⑬大滝</a:t>
            </a:r>
          </a:p>
        </p:txBody>
      </p:sp>
      <p:pic>
        <p:nvPicPr>
          <p:cNvPr id="17453" name="図 8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58222" y="5956301"/>
            <a:ext cx="138099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4" name="テキスト ボックス 82"/>
          <p:cNvSpPr txBox="1">
            <a:spLocks noChangeArrowheads="1"/>
          </p:cNvSpPr>
          <p:nvPr/>
        </p:nvSpPr>
        <p:spPr bwMode="auto">
          <a:xfrm>
            <a:off x="3314040" y="5667376"/>
            <a:ext cx="148246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⑮トンネル</a:t>
            </a:r>
          </a:p>
        </p:txBody>
      </p:sp>
      <p:sp>
        <p:nvSpPr>
          <p:cNvPr id="17455" name="テキスト ボックス 83"/>
          <p:cNvSpPr txBox="1">
            <a:spLocks noChangeArrowheads="1"/>
          </p:cNvSpPr>
          <p:nvPr/>
        </p:nvSpPr>
        <p:spPr bwMode="auto">
          <a:xfrm>
            <a:off x="116947" y="5637213"/>
            <a:ext cx="14824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000">
                <a:solidFill>
                  <a:schemeClr val="tx1"/>
                </a:solidFill>
              </a:rPr>
              <a:t>⑭</a:t>
            </a:r>
            <a:r>
              <a:rPr kumimoji="1" lang="zh-TW" altLang="en-US" sz="1000" b="1">
                <a:solidFill>
                  <a:schemeClr val="tx1"/>
                </a:solidFill>
                <a:ea typeface="PMingLiU" pitchFamily="18" charset="-120"/>
              </a:rPr>
              <a:t>恐竜化石発見地</a:t>
            </a:r>
            <a:endParaRPr kumimoji="1" lang="ja-JP" altLang="en-US" sz="1000">
              <a:solidFill>
                <a:schemeClr val="tx1"/>
              </a:solidFill>
            </a:endParaRPr>
          </a:p>
        </p:txBody>
      </p:sp>
      <p:sp>
        <p:nvSpPr>
          <p:cNvPr id="85" name="テキスト ボックス 84"/>
          <p:cNvSpPr txBox="1"/>
          <p:nvPr/>
        </p:nvSpPr>
        <p:spPr>
          <a:xfrm>
            <a:off x="2851415" y="115888"/>
            <a:ext cx="2096427" cy="431800"/>
          </a:xfrm>
          <a:prstGeom prst="rect">
            <a:avLst/>
          </a:prstGeom>
          <a:noFill/>
        </p:spPr>
        <p:txBody>
          <a:bodyPr>
            <a:spAutoFit/>
          </a:bodyPr>
          <a:lstStyle/>
          <a:p>
            <a:pPr fontAlgn="auto">
              <a:spcBef>
                <a:spcPts val="0"/>
              </a:spcBef>
              <a:spcAft>
                <a:spcPts val="0"/>
              </a:spcAft>
              <a:buFont typeface="Times New Roman" pitchFamily="16" charset="0"/>
              <a:buNone/>
              <a:defRPr/>
            </a:pPr>
            <a:r>
              <a:rPr lang="ja-JP" altLang="en-US" sz="2200" b="1" u="dbl" dirty="0">
                <a:solidFill>
                  <a:srgbClr val="7030A0"/>
                </a:solidFill>
                <a:uFill>
                  <a:solidFill>
                    <a:srgbClr val="7030A0"/>
                  </a:solidFill>
                </a:uFill>
                <a:latin typeface="+mn-lt"/>
                <a:ea typeface="+mn-ea"/>
              </a:rPr>
              <a:t>主な名勝地</a:t>
            </a:r>
            <a:endParaRPr lang="en-US" altLang="ja-JP" sz="2200" b="1" u="dbl" dirty="0">
              <a:solidFill>
                <a:srgbClr val="7030A0"/>
              </a:solidFill>
              <a:uFill>
                <a:solidFill>
                  <a:srgbClr val="7030A0"/>
                </a:solidFill>
              </a:uFill>
              <a:latin typeface="+mn-lt"/>
              <a:ea typeface="+mn-ea"/>
            </a:endParaRPr>
          </a:p>
        </p:txBody>
      </p:sp>
      <p:sp>
        <p:nvSpPr>
          <p:cNvPr id="21" name="テキスト ボックス 20"/>
          <p:cNvSpPr txBox="1"/>
          <p:nvPr/>
        </p:nvSpPr>
        <p:spPr>
          <a:xfrm>
            <a:off x="1599407" y="404813"/>
            <a:ext cx="1130438" cy="577081"/>
          </a:xfrm>
          <a:prstGeom prst="rect">
            <a:avLst/>
          </a:prstGeom>
          <a:noFill/>
        </p:spPr>
        <p:txBody>
          <a:bodyPr wrap="none">
            <a:spAutoFit/>
          </a:bodyPr>
          <a:lstStyle/>
          <a:p>
            <a:pPr fontAlgn="auto">
              <a:spcBef>
                <a:spcPts val="0"/>
              </a:spcBef>
              <a:spcAft>
                <a:spcPts val="0"/>
              </a:spcAft>
              <a:buFont typeface="Times New Roman" pitchFamily="16" charset="0"/>
              <a:buNone/>
              <a:defRPr/>
            </a:pPr>
            <a:r>
              <a:rPr lang="ja-JP" altLang="en-US" sz="1050" dirty="0">
                <a:latin typeface="+mn-lt"/>
                <a:ea typeface="+mn-ea"/>
              </a:rPr>
              <a:t>オリーブを感じて</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オリーブを鑑賞</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オリーブを堪能</a:t>
            </a:r>
          </a:p>
        </p:txBody>
      </p:sp>
      <p:sp>
        <p:nvSpPr>
          <p:cNvPr id="86" name="テキスト ボックス 85"/>
          <p:cNvSpPr txBox="1"/>
          <p:nvPr/>
        </p:nvSpPr>
        <p:spPr>
          <a:xfrm>
            <a:off x="5811177" y="746125"/>
            <a:ext cx="1127232" cy="738664"/>
          </a:xfrm>
          <a:prstGeom prst="rect">
            <a:avLst/>
          </a:prstGeom>
          <a:noFill/>
        </p:spPr>
        <p:txBody>
          <a:bodyPr wrap="none">
            <a:spAutoFit/>
          </a:bodyPr>
          <a:lstStyle/>
          <a:p>
            <a:pPr fontAlgn="auto">
              <a:spcBef>
                <a:spcPts val="0"/>
              </a:spcBef>
              <a:spcAft>
                <a:spcPts val="0"/>
              </a:spcAft>
              <a:buFont typeface="Times New Roman" pitchFamily="16" charset="0"/>
              <a:buNone/>
              <a:defRPr/>
            </a:pPr>
            <a:r>
              <a:rPr lang="ja-JP" altLang="en-US" sz="1050" dirty="0">
                <a:latin typeface="+mn-lt"/>
                <a:ea typeface="+mn-ea"/>
              </a:rPr>
              <a:t>オリーブロードを</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楽しむ</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太平洋（海岸線）</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を</a:t>
            </a:r>
            <a:endParaRPr lang="en-US" altLang="ja-JP" sz="1050" dirty="0">
              <a:latin typeface="+mn-lt"/>
              <a:ea typeface="+mn-ea"/>
            </a:endParaRPr>
          </a:p>
        </p:txBody>
      </p:sp>
      <p:sp>
        <p:nvSpPr>
          <p:cNvPr id="87" name="テキスト ボックス 86"/>
          <p:cNvSpPr txBox="1"/>
          <p:nvPr/>
        </p:nvSpPr>
        <p:spPr>
          <a:xfrm>
            <a:off x="8514689" y="331789"/>
            <a:ext cx="1087157" cy="415498"/>
          </a:xfrm>
          <a:prstGeom prst="rect">
            <a:avLst/>
          </a:prstGeom>
          <a:noFill/>
        </p:spPr>
        <p:txBody>
          <a:bodyPr wrap="none">
            <a:spAutoFit/>
          </a:bodyPr>
          <a:lstStyle/>
          <a:p>
            <a:pPr fontAlgn="auto">
              <a:spcBef>
                <a:spcPts val="0"/>
              </a:spcBef>
              <a:spcAft>
                <a:spcPts val="0"/>
              </a:spcAft>
              <a:buFont typeface="Times New Roman" pitchFamily="16" charset="0"/>
              <a:buNone/>
              <a:defRPr/>
            </a:pPr>
            <a:r>
              <a:rPr lang="ja-JP" altLang="en-US" sz="1050" dirty="0">
                <a:latin typeface="+mn-lt"/>
                <a:ea typeface="+mn-ea"/>
              </a:rPr>
              <a:t>安寿と厨子王に</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関わる歴史の地</a:t>
            </a:r>
          </a:p>
        </p:txBody>
      </p:sp>
      <p:sp>
        <p:nvSpPr>
          <p:cNvPr id="88" name="テキスト ボックス 87"/>
          <p:cNvSpPr txBox="1"/>
          <p:nvPr/>
        </p:nvSpPr>
        <p:spPr>
          <a:xfrm>
            <a:off x="1675077" y="1341438"/>
            <a:ext cx="1125629" cy="577081"/>
          </a:xfrm>
          <a:prstGeom prst="rect">
            <a:avLst/>
          </a:prstGeom>
          <a:noFill/>
        </p:spPr>
        <p:txBody>
          <a:bodyPr wrap="none">
            <a:spAutoFit/>
          </a:bodyPr>
          <a:lstStyle/>
          <a:p>
            <a:pPr fontAlgn="auto">
              <a:spcBef>
                <a:spcPts val="0"/>
              </a:spcBef>
              <a:spcAft>
                <a:spcPts val="0"/>
              </a:spcAft>
              <a:buFont typeface="Times New Roman" pitchFamily="16" charset="0"/>
              <a:buNone/>
              <a:defRPr/>
            </a:pPr>
            <a:r>
              <a:rPr lang="ja-JP" altLang="en-US" sz="1050" dirty="0">
                <a:latin typeface="+mn-lt"/>
                <a:ea typeface="+mn-ea"/>
              </a:rPr>
              <a:t>奥州列藩同盟と</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官軍の戦いの場</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に歴史を感じよう</a:t>
            </a:r>
          </a:p>
        </p:txBody>
      </p:sp>
      <p:sp>
        <p:nvSpPr>
          <p:cNvPr id="89" name="テキスト ボックス 88"/>
          <p:cNvSpPr txBox="1"/>
          <p:nvPr/>
        </p:nvSpPr>
        <p:spPr>
          <a:xfrm>
            <a:off x="4725988" y="1771650"/>
            <a:ext cx="1338828" cy="738664"/>
          </a:xfrm>
          <a:prstGeom prst="rect">
            <a:avLst/>
          </a:prstGeom>
          <a:noFill/>
        </p:spPr>
        <p:txBody>
          <a:bodyPr wrap="none">
            <a:spAutoFit/>
          </a:bodyPr>
          <a:lstStyle/>
          <a:p>
            <a:pPr fontAlgn="auto">
              <a:spcBef>
                <a:spcPts val="0"/>
              </a:spcBef>
              <a:spcAft>
                <a:spcPts val="0"/>
              </a:spcAft>
              <a:buFont typeface="Times New Roman" pitchFamily="16" charset="0"/>
              <a:buNone/>
              <a:defRPr/>
            </a:pPr>
            <a:r>
              <a:rPr lang="ja-JP" altLang="en-US" sz="1050" dirty="0">
                <a:latin typeface="+mn-lt"/>
                <a:ea typeface="+mn-ea"/>
              </a:rPr>
              <a:t>子供から大人まで</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楽しめる公園、土日</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は一杯の人で楽しん</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でいた。</a:t>
            </a:r>
          </a:p>
        </p:txBody>
      </p:sp>
      <p:sp>
        <p:nvSpPr>
          <p:cNvPr id="57" name="テキスト ボックス 56"/>
          <p:cNvSpPr txBox="1"/>
          <p:nvPr/>
        </p:nvSpPr>
        <p:spPr>
          <a:xfrm>
            <a:off x="7788938" y="1843089"/>
            <a:ext cx="1116011" cy="738664"/>
          </a:xfrm>
          <a:prstGeom prst="rect">
            <a:avLst/>
          </a:prstGeom>
          <a:noFill/>
        </p:spPr>
        <p:txBody>
          <a:bodyPr wrap="none">
            <a:spAutoFit/>
          </a:bodyPr>
          <a:lstStyle/>
          <a:p>
            <a:pPr fontAlgn="auto">
              <a:spcBef>
                <a:spcPts val="0"/>
              </a:spcBef>
              <a:spcAft>
                <a:spcPts val="0"/>
              </a:spcAft>
              <a:buFont typeface="Times New Roman" pitchFamily="16" charset="0"/>
              <a:buNone/>
              <a:defRPr/>
            </a:pPr>
            <a:r>
              <a:rPr lang="ja-JP" altLang="ja-JP" sz="1050" dirty="0">
                <a:latin typeface="+mn-lt"/>
                <a:ea typeface="+mn-ea"/>
              </a:rPr>
              <a:t>地蔵尊は天明の</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ja-JP" sz="1050" dirty="0">
                <a:latin typeface="+mn-lt"/>
                <a:ea typeface="+mn-ea"/>
              </a:rPr>
              <a:t>大飢饉による餓</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ja-JP" sz="1050" dirty="0">
                <a:latin typeface="+mn-lt"/>
                <a:ea typeface="+mn-ea"/>
              </a:rPr>
              <a:t>死の供養と人心</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ja-JP" sz="1050" dirty="0">
                <a:latin typeface="+mn-lt"/>
                <a:ea typeface="+mn-ea"/>
              </a:rPr>
              <a:t>の平穏を</a:t>
            </a:r>
            <a:r>
              <a:rPr lang="ja-JP" altLang="en-US" sz="1050" dirty="0">
                <a:latin typeface="+mn-lt"/>
                <a:ea typeface="+mn-ea"/>
              </a:rPr>
              <a:t>祈願</a:t>
            </a:r>
          </a:p>
        </p:txBody>
      </p:sp>
      <p:sp>
        <p:nvSpPr>
          <p:cNvPr id="90" name="テキスト ボックス 89"/>
          <p:cNvSpPr txBox="1"/>
          <p:nvPr/>
        </p:nvSpPr>
        <p:spPr>
          <a:xfrm>
            <a:off x="1676797" y="2276476"/>
            <a:ext cx="1146468" cy="900246"/>
          </a:xfrm>
          <a:prstGeom prst="rect">
            <a:avLst/>
          </a:prstGeom>
          <a:noFill/>
        </p:spPr>
        <p:txBody>
          <a:bodyPr wrap="none">
            <a:spAutoFit/>
          </a:bodyPr>
          <a:lstStyle/>
          <a:p>
            <a:pPr fontAlgn="auto">
              <a:spcBef>
                <a:spcPts val="0"/>
              </a:spcBef>
              <a:spcAft>
                <a:spcPts val="0"/>
              </a:spcAft>
              <a:buFont typeface="Times New Roman" pitchFamily="16" charset="0"/>
              <a:buNone/>
              <a:defRPr/>
            </a:pPr>
            <a:r>
              <a:rPr lang="ja-JP" altLang="en-US" sz="1050" dirty="0">
                <a:latin typeface="+mn-lt"/>
                <a:ea typeface="+mn-ea"/>
              </a:rPr>
              <a:t>広野宿</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「大和屋」</a:t>
            </a:r>
            <a:r>
              <a:rPr lang="en-US" altLang="ja-JP" sz="1050" dirty="0">
                <a:latin typeface="+mn-lt"/>
                <a:ea typeface="+mn-ea"/>
              </a:rPr>
              <a:t>,</a:t>
            </a:r>
            <a:r>
              <a:rPr lang="ja-JP" altLang="en-US" sz="1050" dirty="0">
                <a:latin typeface="+mn-lt"/>
                <a:ea typeface="+mn-ea"/>
              </a:rPr>
              <a:t> 「吉田</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屋」の屋号があっ</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たが、今は</a:t>
            </a:r>
            <a:r>
              <a:rPr lang="ja-JP" altLang="en-US" sz="1050" dirty="0" err="1">
                <a:latin typeface="+mn-lt"/>
                <a:ea typeface="+mn-ea"/>
              </a:rPr>
              <a:t>ほ</a:t>
            </a:r>
            <a:r>
              <a:rPr lang="ja-JP" altLang="en-US" sz="1050" dirty="0">
                <a:latin typeface="+mn-lt"/>
                <a:ea typeface="+mn-ea"/>
              </a:rPr>
              <a:t>とん</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ど面影はない</a:t>
            </a:r>
          </a:p>
        </p:txBody>
      </p:sp>
      <p:sp>
        <p:nvSpPr>
          <p:cNvPr id="91" name="テキスト ボックス 90"/>
          <p:cNvSpPr txBox="1"/>
          <p:nvPr/>
        </p:nvSpPr>
        <p:spPr>
          <a:xfrm>
            <a:off x="4562609" y="2755901"/>
            <a:ext cx="1008609" cy="415498"/>
          </a:xfrm>
          <a:prstGeom prst="rect">
            <a:avLst/>
          </a:prstGeom>
          <a:solidFill>
            <a:schemeClr val="bg1"/>
          </a:solidFill>
        </p:spPr>
        <p:txBody>
          <a:bodyPr wrap="none">
            <a:spAutoFit/>
          </a:bodyPr>
          <a:lstStyle/>
          <a:p>
            <a:pPr fontAlgn="auto">
              <a:spcBef>
                <a:spcPts val="0"/>
              </a:spcBef>
              <a:spcAft>
                <a:spcPts val="0"/>
              </a:spcAft>
              <a:buFont typeface="Times New Roman" pitchFamily="16" charset="0"/>
              <a:buNone/>
              <a:defRPr/>
            </a:pPr>
            <a:r>
              <a:rPr lang="ja-JP" altLang="en-US" sz="1050" dirty="0">
                <a:latin typeface="+mn-lt"/>
                <a:ea typeface="+mn-ea"/>
              </a:rPr>
              <a:t>コンパクトな</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町となっている</a:t>
            </a:r>
          </a:p>
        </p:txBody>
      </p:sp>
      <p:sp>
        <p:nvSpPr>
          <p:cNvPr id="92" name="テキスト ボックス 91"/>
          <p:cNvSpPr txBox="1"/>
          <p:nvPr/>
        </p:nvSpPr>
        <p:spPr>
          <a:xfrm>
            <a:off x="1676797" y="4724400"/>
            <a:ext cx="1255472" cy="738664"/>
          </a:xfrm>
          <a:prstGeom prst="rect">
            <a:avLst/>
          </a:prstGeom>
          <a:noFill/>
        </p:spPr>
        <p:txBody>
          <a:bodyPr wrap="none">
            <a:spAutoFit/>
          </a:bodyPr>
          <a:lstStyle/>
          <a:p>
            <a:pPr fontAlgn="auto">
              <a:spcBef>
                <a:spcPts val="0"/>
              </a:spcBef>
              <a:spcAft>
                <a:spcPts val="0"/>
              </a:spcAft>
              <a:buFont typeface="Times New Roman" pitchFamily="16" charset="0"/>
              <a:buNone/>
              <a:defRPr/>
            </a:pPr>
            <a:r>
              <a:rPr lang="en-US" altLang="ja-JP" sz="1050" dirty="0">
                <a:latin typeface="+mn-lt"/>
                <a:ea typeface="+mn-ea"/>
              </a:rPr>
              <a:t>15</a:t>
            </a:r>
            <a:r>
              <a:rPr lang="ja-JP" altLang="en-US" sz="1050" dirty="0">
                <a:latin typeface="+mn-lt"/>
                <a:ea typeface="+mn-ea"/>
              </a:rPr>
              <a:t>世紀後半には岩</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城氏支配下の猪狩</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筑後守隆清がこの</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山に城を築いた</a:t>
            </a:r>
          </a:p>
        </p:txBody>
      </p:sp>
      <p:sp>
        <p:nvSpPr>
          <p:cNvPr id="93" name="テキスト ボックス 92"/>
          <p:cNvSpPr txBox="1"/>
          <p:nvPr/>
        </p:nvSpPr>
        <p:spPr>
          <a:xfrm>
            <a:off x="1599406" y="6559550"/>
            <a:ext cx="1572866" cy="253916"/>
          </a:xfrm>
          <a:prstGeom prst="rect">
            <a:avLst/>
          </a:prstGeom>
          <a:noFill/>
        </p:spPr>
        <p:txBody>
          <a:bodyPr wrap="none">
            <a:spAutoFit/>
          </a:bodyPr>
          <a:lstStyle/>
          <a:p>
            <a:pPr fontAlgn="auto">
              <a:spcBef>
                <a:spcPts val="0"/>
              </a:spcBef>
              <a:spcAft>
                <a:spcPts val="0"/>
              </a:spcAft>
              <a:buFont typeface="Times New Roman" pitchFamily="16" charset="0"/>
              <a:buNone/>
              <a:defRPr/>
            </a:pPr>
            <a:r>
              <a:rPr lang="ja-JP" altLang="en-US" sz="1050" dirty="0">
                <a:latin typeface="+mn-lt"/>
                <a:ea typeface="+mn-ea"/>
              </a:rPr>
              <a:t>旧常磐線のトンネル跡→</a:t>
            </a:r>
            <a:endParaRPr lang="en-US" altLang="ja-JP" sz="1050" dirty="0">
              <a:latin typeface="+mn-lt"/>
              <a:ea typeface="+mn-ea"/>
            </a:endParaRPr>
          </a:p>
        </p:txBody>
      </p:sp>
      <p:sp>
        <p:nvSpPr>
          <p:cNvPr id="94" name="テキスト ボックス 93"/>
          <p:cNvSpPr txBox="1"/>
          <p:nvPr/>
        </p:nvSpPr>
        <p:spPr>
          <a:xfrm>
            <a:off x="1599407" y="5949951"/>
            <a:ext cx="1680268" cy="577081"/>
          </a:xfrm>
          <a:prstGeom prst="rect">
            <a:avLst/>
          </a:prstGeom>
          <a:noFill/>
        </p:spPr>
        <p:txBody>
          <a:bodyPr wrap="none">
            <a:spAutoFit/>
          </a:bodyPr>
          <a:lstStyle/>
          <a:p>
            <a:pPr fontAlgn="auto">
              <a:spcBef>
                <a:spcPts val="0"/>
              </a:spcBef>
              <a:spcAft>
                <a:spcPts val="0"/>
              </a:spcAft>
              <a:buFont typeface="Times New Roman" pitchFamily="16" charset="0"/>
              <a:buNone/>
              <a:defRPr/>
            </a:pPr>
            <a:r>
              <a:rPr lang="ja-JP" altLang="en-US" sz="1050" dirty="0">
                <a:latin typeface="+mn-lt"/>
                <a:ea typeface="+mn-ea"/>
              </a:rPr>
              <a:t>←桜沢地内からカモノハシ</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リュウの一枚の歯の化石</a:t>
            </a:r>
            <a:endParaRPr lang="en-US" altLang="ja-JP" sz="1050" dirty="0">
              <a:latin typeface="+mn-lt"/>
              <a:ea typeface="+mn-ea"/>
            </a:endParaRPr>
          </a:p>
          <a:p>
            <a:pPr fontAlgn="auto">
              <a:spcBef>
                <a:spcPts val="0"/>
              </a:spcBef>
              <a:spcAft>
                <a:spcPts val="0"/>
              </a:spcAft>
              <a:buFont typeface="Times New Roman" pitchFamily="16" charset="0"/>
              <a:buNone/>
              <a:defRPr/>
            </a:pPr>
            <a:r>
              <a:rPr lang="ja-JP" altLang="en-US" sz="1050" dirty="0">
                <a:latin typeface="+mn-lt"/>
                <a:ea typeface="+mn-ea"/>
              </a:rPr>
              <a:t>が発見された。</a:t>
            </a:r>
            <a:endParaRPr lang="en-US" altLang="ja-JP" sz="1050" dirty="0">
              <a:latin typeface="+mn-lt"/>
              <a:ea typeface="+mn-ea"/>
            </a:endParaRPr>
          </a:p>
        </p:txBody>
      </p:sp>
      <p:sp>
        <p:nvSpPr>
          <p:cNvPr id="95" name="テキスト ボックス 94"/>
          <p:cNvSpPr txBox="1"/>
          <p:nvPr/>
        </p:nvSpPr>
        <p:spPr>
          <a:xfrm>
            <a:off x="3856" y="-27384"/>
            <a:ext cx="803425" cy="369332"/>
          </a:xfrm>
          <a:prstGeom prst="rect">
            <a:avLst/>
          </a:prstGeom>
          <a:noFill/>
        </p:spPr>
        <p:txBody>
          <a:bodyPr wrap="none" rtlCol="0">
            <a:spAutoFit/>
          </a:bodyPr>
          <a:lstStyle/>
          <a:p>
            <a:r>
              <a:rPr kumimoji="1" lang="ja-JP" altLang="en-US" dirty="0" smtClean="0"/>
              <a:t>参考３</a:t>
            </a:r>
            <a:endParaRPr kumimoji="1" lang="ja-JP" altLang="en-US" dirty="0"/>
          </a:p>
        </p:txBody>
      </p:sp>
    </p:spTree>
    <p:extLst>
      <p:ext uri="{BB962C8B-B14F-4D97-AF65-F5344CB8AC3E}">
        <p14:creationId xmlns:p14="http://schemas.microsoft.com/office/powerpoint/2010/main" val="1313096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a:xfrm rot="7200000">
            <a:off x="8446444" y="2104604"/>
            <a:ext cx="940248" cy="279868"/>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30" name="テキスト ボックス 29"/>
          <p:cNvSpPr txBox="1"/>
          <p:nvPr/>
        </p:nvSpPr>
        <p:spPr>
          <a:xfrm>
            <a:off x="2928806" y="190500"/>
            <a:ext cx="4192852" cy="400050"/>
          </a:xfrm>
          <a:prstGeom prst="rect">
            <a:avLst/>
          </a:prstGeom>
          <a:noFill/>
        </p:spPr>
        <p:txBody>
          <a:bodyPr>
            <a:spAutoFit/>
          </a:bodyPr>
          <a:lstStyle/>
          <a:p>
            <a:pPr fontAlgn="auto">
              <a:spcBef>
                <a:spcPts val="0"/>
              </a:spcBef>
              <a:spcAft>
                <a:spcPts val="0"/>
              </a:spcAft>
              <a:buFont typeface="Times New Roman" pitchFamily="16" charset="0"/>
              <a:buNone/>
              <a:defRPr/>
            </a:pPr>
            <a:r>
              <a:rPr lang="ja-JP" altLang="en-US" sz="2000" b="1" u="dbl" dirty="0">
                <a:solidFill>
                  <a:srgbClr val="7030A0"/>
                </a:solidFill>
                <a:uFill>
                  <a:solidFill>
                    <a:srgbClr val="7030A0"/>
                  </a:solidFill>
                </a:uFill>
                <a:latin typeface="+mn-lt"/>
                <a:ea typeface="+mn-ea"/>
              </a:rPr>
              <a:t>ひろのオリーブフレンドマップ</a:t>
            </a:r>
            <a:endParaRPr lang="en-US" altLang="ja-JP" sz="2000" b="1" u="dbl" dirty="0">
              <a:solidFill>
                <a:srgbClr val="7030A0"/>
              </a:solidFill>
              <a:uFill>
                <a:solidFill>
                  <a:srgbClr val="7030A0"/>
                </a:solidFill>
              </a:uFill>
              <a:latin typeface="+mn-lt"/>
              <a:ea typeface="+mn-ea"/>
            </a:endParaRPr>
          </a:p>
        </p:txBody>
      </p:sp>
      <p:pic>
        <p:nvPicPr>
          <p:cNvPr id="16390" name="Picture 6" descr="C:\Users\義幸\AppData\Local\Microsoft\Windows\Temporary Internet Files\Content.IE5\D2E8ZWUK\MC900036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6470" y="4079875"/>
            <a:ext cx="41103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 descr="C:\Users\義幸\AppData\Local\Microsoft\Windows\Temporary Internet Files\Content.IE5\D2E8ZWUK\MC900036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3654" y="4005264"/>
            <a:ext cx="41103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義幸\AppData\Local\Microsoft\Windows\Temporary Internet Files\Content.IE5\D2E8ZWUK\MP900432704[1].jpg"/>
          <p:cNvPicPr>
            <a:picLocks noChangeAspect="1" noChangeArrowheads="1"/>
          </p:cNvPicPr>
          <p:nvPr/>
        </p:nvPicPr>
        <p:blipFill>
          <a:blip r:embed="rId3" cstate="print">
            <a:extLst/>
          </a:blip>
          <a:srcRect/>
          <a:stretch>
            <a:fillRect/>
          </a:stretch>
        </p:blipFill>
        <p:spPr bwMode="auto">
          <a:xfrm>
            <a:off x="2343959" y="5022002"/>
            <a:ext cx="1467626" cy="715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フリーフォーム 16"/>
          <p:cNvSpPr/>
          <p:nvPr/>
        </p:nvSpPr>
        <p:spPr>
          <a:xfrm>
            <a:off x="1544374" y="677864"/>
            <a:ext cx="409310" cy="5578475"/>
          </a:xfrm>
          <a:custGeom>
            <a:avLst/>
            <a:gdLst>
              <a:gd name="connsiteX0" fmla="*/ 21660 w 640225"/>
              <a:gd name="connsiteY0" fmla="*/ 0 h 6131859"/>
              <a:gd name="connsiteX1" fmla="*/ 75448 w 640225"/>
              <a:gd name="connsiteY1" fmla="*/ 5029200 h 6131859"/>
              <a:gd name="connsiteX2" fmla="*/ 640225 w 640225"/>
              <a:gd name="connsiteY2" fmla="*/ 6131859 h 6131859"/>
            </a:gdLst>
            <a:ahLst/>
            <a:cxnLst>
              <a:cxn ang="0">
                <a:pos x="connsiteX0" y="connsiteY0"/>
              </a:cxn>
              <a:cxn ang="0">
                <a:pos x="connsiteX1" y="connsiteY1"/>
              </a:cxn>
              <a:cxn ang="0">
                <a:pos x="connsiteX2" y="connsiteY2"/>
              </a:cxn>
            </a:cxnLst>
            <a:rect l="l" t="t" r="r" b="b"/>
            <a:pathLst>
              <a:path w="640225" h="6131859">
                <a:moveTo>
                  <a:pt x="21660" y="0"/>
                </a:moveTo>
                <a:cubicBezTo>
                  <a:pt x="-2993" y="2003612"/>
                  <a:pt x="-27646" y="4007224"/>
                  <a:pt x="75448" y="5029200"/>
                </a:cubicBezTo>
                <a:cubicBezTo>
                  <a:pt x="178542" y="6051176"/>
                  <a:pt x="409383" y="6091517"/>
                  <a:pt x="640225" y="6131859"/>
                </a:cubicBezTo>
              </a:path>
            </a:pathLst>
          </a:custGeom>
          <a:noFill/>
          <a:ln w="101600" cmpd="tri">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cxnSp>
        <p:nvCxnSpPr>
          <p:cNvPr id="19" name="直線コネクタ 18"/>
          <p:cNvCxnSpPr/>
          <p:nvPr/>
        </p:nvCxnSpPr>
        <p:spPr>
          <a:xfrm>
            <a:off x="6951398" y="677864"/>
            <a:ext cx="0" cy="5578475"/>
          </a:xfrm>
          <a:prstGeom prst="line">
            <a:avLst/>
          </a:prstGeom>
          <a:ln w="101600" cmpd="tri">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4302067" y="1113179"/>
            <a:ext cx="275477" cy="1752080"/>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0" name="正方形/長方形 9"/>
          <p:cNvSpPr/>
          <p:nvPr/>
        </p:nvSpPr>
        <p:spPr>
          <a:xfrm>
            <a:off x="2879666" y="2541749"/>
            <a:ext cx="245242" cy="2156741"/>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1" name="正方形/長方形 10"/>
          <p:cNvSpPr/>
          <p:nvPr/>
        </p:nvSpPr>
        <p:spPr>
          <a:xfrm>
            <a:off x="1996796" y="1967128"/>
            <a:ext cx="245242" cy="3863651"/>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2" name="正方形/長方形 11"/>
          <p:cNvSpPr/>
          <p:nvPr/>
        </p:nvSpPr>
        <p:spPr>
          <a:xfrm rot="1200000">
            <a:off x="2177672" y="4594567"/>
            <a:ext cx="882869" cy="269593"/>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3" name="正方形/長方形 12"/>
          <p:cNvSpPr/>
          <p:nvPr/>
        </p:nvSpPr>
        <p:spPr>
          <a:xfrm>
            <a:off x="2928714" y="4698491"/>
            <a:ext cx="4193630" cy="323511"/>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5" name="正方形/長方形 14"/>
          <p:cNvSpPr/>
          <p:nvPr/>
        </p:nvSpPr>
        <p:spPr>
          <a:xfrm>
            <a:off x="6165903" y="2541749"/>
            <a:ext cx="343338" cy="2460099"/>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grpSp>
        <p:nvGrpSpPr>
          <p:cNvPr id="16413" name="グループ化 3"/>
          <p:cNvGrpSpPr>
            <a:grpSpLocks/>
          </p:cNvGrpSpPr>
          <p:nvPr/>
        </p:nvGrpSpPr>
        <p:grpSpPr bwMode="auto">
          <a:xfrm>
            <a:off x="252810" y="3135313"/>
            <a:ext cx="8760619" cy="120650"/>
            <a:chOff x="1756335" y="3314001"/>
            <a:chExt cx="5567936" cy="0"/>
          </a:xfrm>
        </p:grpSpPr>
        <p:cxnSp>
          <p:nvCxnSpPr>
            <p:cNvPr id="5" name="直線コネクタ 4"/>
            <p:cNvCxnSpPr/>
            <p:nvPr/>
          </p:nvCxnSpPr>
          <p:spPr>
            <a:xfrm>
              <a:off x="1756335" y="3314001"/>
              <a:ext cx="5464097" cy="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860173" y="3314001"/>
              <a:ext cx="5464098" cy="0"/>
            </a:xfrm>
            <a:prstGeom prst="line">
              <a:avLst/>
            </a:prstGeom>
            <a:ln w="1016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7" name="角丸四角形 6"/>
          <p:cNvSpPr/>
          <p:nvPr/>
        </p:nvSpPr>
        <p:spPr>
          <a:xfrm>
            <a:off x="3811059" y="2865438"/>
            <a:ext cx="1374114" cy="53975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dirty="0"/>
              <a:t>広野駅</a:t>
            </a:r>
          </a:p>
        </p:txBody>
      </p:sp>
      <p:sp>
        <p:nvSpPr>
          <p:cNvPr id="24" name="円/楕円 23"/>
          <p:cNvSpPr/>
          <p:nvPr/>
        </p:nvSpPr>
        <p:spPr>
          <a:xfrm>
            <a:off x="1226212" y="5667375"/>
            <a:ext cx="245930" cy="2413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416" name="テキスト ボックス 27"/>
          <p:cNvSpPr txBox="1">
            <a:spLocks noChangeArrowheads="1"/>
          </p:cNvSpPr>
          <p:nvPr/>
        </p:nvSpPr>
        <p:spPr bwMode="auto">
          <a:xfrm>
            <a:off x="969963" y="5399089"/>
            <a:ext cx="954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a:solidFill>
                  <a:schemeClr val="tx1"/>
                </a:solidFill>
              </a:rPr>
              <a:t>日の出の松</a:t>
            </a:r>
          </a:p>
        </p:txBody>
      </p:sp>
      <p:sp>
        <p:nvSpPr>
          <p:cNvPr id="29" name="角丸四角形吹き出し 28"/>
          <p:cNvSpPr/>
          <p:nvPr/>
        </p:nvSpPr>
        <p:spPr>
          <a:xfrm>
            <a:off x="2994158" y="4621213"/>
            <a:ext cx="1030155" cy="385762"/>
          </a:xfrm>
          <a:prstGeom prst="wedgeRoundRectCallout">
            <a:avLst>
              <a:gd name="adj1" fmla="val 41948"/>
              <a:gd name="adj2" fmla="val 22673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sz="1200" dirty="0">
                <a:solidFill>
                  <a:schemeClr val="tx1"/>
                </a:solidFill>
              </a:rPr>
              <a:t>オリーブ和み</a:t>
            </a:r>
            <a:r>
              <a:rPr lang="en-US" altLang="ja-JP" sz="1200" dirty="0">
                <a:solidFill>
                  <a:schemeClr val="tx1"/>
                </a:solidFill>
              </a:rPr>
              <a:t>station</a:t>
            </a:r>
            <a:endParaRPr lang="ja-JP" altLang="en-US" sz="1200" dirty="0">
              <a:solidFill>
                <a:schemeClr val="tx1"/>
              </a:solidFill>
            </a:endParaRPr>
          </a:p>
        </p:txBody>
      </p:sp>
      <p:sp>
        <p:nvSpPr>
          <p:cNvPr id="32" name="正方形/長方形 31"/>
          <p:cNvSpPr/>
          <p:nvPr/>
        </p:nvSpPr>
        <p:spPr>
          <a:xfrm>
            <a:off x="252082" y="1545952"/>
            <a:ext cx="9537455" cy="345364"/>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33" name="フリーフォーム 32"/>
          <p:cNvSpPr/>
          <p:nvPr/>
        </p:nvSpPr>
        <p:spPr>
          <a:xfrm>
            <a:off x="333640" y="6327776"/>
            <a:ext cx="8432139" cy="377825"/>
          </a:xfrm>
          <a:custGeom>
            <a:avLst/>
            <a:gdLst>
              <a:gd name="connsiteX0" fmla="*/ 0 w 8461828"/>
              <a:gd name="connsiteY0" fmla="*/ 301046 h 359103"/>
              <a:gd name="connsiteX1" fmla="*/ 1524000 w 8461828"/>
              <a:gd name="connsiteY1" fmla="*/ 39789 h 359103"/>
              <a:gd name="connsiteX2" fmla="*/ 5486400 w 8461828"/>
              <a:gd name="connsiteY2" fmla="*/ 25274 h 359103"/>
              <a:gd name="connsiteX3" fmla="*/ 7097485 w 8461828"/>
              <a:gd name="connsiteY3" fmla="*/ 25274 h 359103"/>
              <a:gd name="connsiteX4" fmla="*/ 8461828 w 8461828"/>
              <a:gd name="connsiteY4" fmla="*/ 359103 h 35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1828" h="359103">
                <a:moveTo>
                  <a:pt x="0" y="301046"/>
                </a:moveTo>
                <a:cubicBezTo>
                  <a:pt x="304800" y="193398"/>
                  <a:pt x="609600" y="85751"/>
                  <a:pt x="1524000" y="39789"/>
                </a:cubicBezTo>
                <a:cubicBezTo>
                  <a:pt x="2438400" y="-6173"/>
                  <a:pt x="5486400" y="25274"/>
                  <a:pt x="5486400" y="25274"/>
                </a:cubicBezTo>
                <a:cubicBezTo>
                  <a:pt x="6415314" y="22855"/>
                  <a:pt x="6601580" y="-30364"/>
                  <a:pt x="7097485" y="25274"/>
                </a:cubicBezTo>
                <a:cubicBezTo>
                  <a:pt x="7593390" y="80912"/>
                  <a:pt x="8461828" y="359103"/>
                  <a:pt x="8461828" y="359103"/>
                </a:cubicBezTo>
              </a:path>
            </a:pathLst>
          </a:custGeom>
          <a:noFill/>
          <a:ln>
            <a:solidFill>
              <a:srgbClr val="0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4" name="正方形/長方形 13"/>
          <p:cNvSpPr/>
          <p:nvPr/>
        </p:nvSpPr>
        <p:spPr>
          <a:xfrm>
            <a:off x="1996795" y="5737443"/>
            <a:ext cx="5430523" cy="323511"/>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35" name="角丸四角形 34"/>
          <p:cNvSpPr/>
          <p:nvPr/>
        </p:nvSpPr>
        <p:spPr>
          <a:xfrm>
            <a:off x="3881571" y="5408613"/>
            <a:ext cx="911490" cy="500062"/>
          </a:xfrm>
          <a:prstGeom prst="roundRect">
            <a:avLst/>
          </a:pr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36" name="円/楕円 35"/>
          <p:cNvSpPr/>
          <p:nvPr/>
        </p:nvSpPr>
        <p:spPr>
          <a:xfrm>
            <a:off x="969963" y="5399089"/>
            <a:ext cx="779066" cy="661987"/>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37" name="円/楕円 36"/>
          <p:cNvSpPr/>
          <p:nvPr/>
        </p:nvSpPr>
        <p:spPr>
          <a:xfrm>
            <a:off x="939007" y="1163638"/>
            <a:ext cx="245931" cy="2413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428" name="テキスト ボックス 37"/>
          <p:cNvSpPr txBox="1">
            <a:spLocks noChangeArrowheads="1"/>
          </p:cNvSpPr>
          <p:nvPr/>
        </p:nvSpPr>
        <p:spPr bwMode="auto">
          <a:xfrm>
            <a:off x="682758" y="89376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a:solidFill>
                  <a:schemeClr val="tx1"/>
                </a:solidFill>
              </a:rPr>
              <a:t>高倉城跡</a:t>
            </a:r>
          </a:p>
        </p:txBody>
      </p:sp>
      <p:sp>
        <p:nvSpPr>
          <p:cNvPr id="40" name="円/楕円 39"/>
          <p:cNvSpPr/>
          <p:nvPr/>
        </p:nvSpPr>
        <p:spPr>
          <a:xfrm>
            <a:off x="725752" y="893764"/>
            <a:ext cx="674158" cy="663575"/>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42" name="円/楕円 41"/>
          <p:cNvSpPr/>
          <p:nvPr/>
        </p:nvSpPr>
        <p:spPr>
          <a:xfrm>
            <a:off x="7899003" y="5970588"/>
            <a:ext cx="245930" cy="2413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431" name="テキスト ボックス 42"/>
          <p:cNvSpPr txBox="1">
            <a:spLocks noChangeArrowheads="1"/>
          </p:cNvSpPr>
          <p:nvPr/>
        </p:nvSpPr>
        <p:spPr bwMode="auto">
          <a:xfrm>
            <a:off x="7642754" y="5702301"/>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a:solidFill>
                  <a:schemeClr val="tx1"/>
                </a:solidFill>
              </a:rPr>
              <a:t>眺望公園</a:t>
            </a:r>
          </a:p>
        </p:txBody>
      </p:sp>
      <p:sp>
        <p:nvSpPr>
          <p:cNvPr id="44" name="円/楕円 43"/>
          <p:cNvSpPr/>
          <p:nvPr/>
        </p:nvSpPr>
        <p:spPr>
          <a:xfrm>
            <a:off x="7632435" y="5702300"/>
            <a:ext cx="779066" cy="661988"/>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9" name="正方形/長方形 8"/>
          <p:cNvSpPr/>
          <p:nvPr/>
        </p:nvSpPr>
        <p:spPr>
          <a:xfrm>
            <a:off x="1998868" y="2475156"/>
            <a:ext cx="6767018" cy="161756"/>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34" name="角丸四角形 33"/>
          <p:cNvSpPr/>
          <p:nvPr/>
        </p:nvSpPr>
        <p:spPr>
          <a:xfrm>
            <a:off x="7293637" y="2270126"/>
            <a:ext cx="911490" cy="500063"/>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41" name="角丸四角形 40"/>
          <p:cNvSpPr/>
          <p:nvPr/>
        </p:nvSpPr>
        <p:spPr>
          <a:xfrm>
            <a:off x="3169577" y="2265363"/>
            <a:ext cx="2607204" cy="500062"/>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22" name="円/楕円 21"/>
          <p:cNvSpPr/>
          <p:nvPr/>
        </p:nvSpPr>
        <p:spPr>
          <a:xfrm>
            <a:off x="3958961" y="2255838"/>
            <a:ext cx="244210" cy="241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23" name="円/楕円 22"/>
          <p:cNvSpPr/>
          <p:nvPr/>
        </p:nvSpPr>
        <p:spPr>
          <a:xfrm>
            <a:off x="5025232" y="2244725"/>
            <a:ext cx="245931" cy="241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440" name="テキスト ボックス 25"/>
          <p:cNvSpPr txBox="1">
            <a:spLocks noChangeArrowheads="1"/>
          </p:cNvSpPr>
          <p:nvPr/>
        </p:nvSpPr>
        <p:spPr bwMode="auto">
          <a:xfrm>
            <a:off x="3566848" y="2028826"/>
            <a:ext cx="1226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200">
                <a:solidFill>
                  <a:schemeClr val="tx1"/>
                </a:solidFill>
              </a:rPr>
              <a:t>あぶくま信金</a:t>
            </a:r>
          </a:p>
        </p:txBody>
      </p:sp>
      <p:sp>
        <p:nvSpPr>
          <p:cNvPr id="16441" name="テキスト ボックス 26"/>
          <p:cNvSpPr txBox="1">
            <a:spLocks noChangeArrowheads="1"/>
          </p:cNvSpPr>
          <p:nvPr/>
        </p:nvSpPr>
        <p:spPr bwMode="auto">
          <a:xfrm>
            <a:off x="4987396" y="1966913"/>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ja-JP" sz="1200">
                <a:solidFill>
                  <a:schemeClr val="tx1"/>
                </a:solidFill>
              </a:rPr>
              <a:t>JA</a:t>
            </a:r>
            <a:endParaRPr kumimoji="1" lang="ja-JP" altLang="en-US" sz="1200">
              <a:solidFill>
                <a:schemeClr val="tx1"/>
              </a:solidFill>
            </a:endParaRPr>
          </a:p>
        </p:txBody>
      </p:sp>
      <p:sp>
        <p:nvSpPr>
          <p:cNvPr id="45" name="円/楕円 44"/>
          <p:cNvSpPr/>
          <p:nvPr/>
        </p:nvSpPr>
        <p:spPr>
          <a:xfrm>
            <a:off x="4667515" y="1182688"/>
            <a:ext cx="244210" cy="241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443" name="テキスト ボックス 45"/>
          <p:cNvSpPr txBox="1">
            <a:spLocks noChangeArrowheads="1"/>
          </p:cNvSpPr>
          <p:nvPr/>
        </p:nvSpPr>
        <p:spPr bwMode="auto">
          <a:xfrm>
            <a:off x="4629680" y="906463"/>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a:solidFill>
                  <a:schemeClr val="tx1"/>
                </a:solidFill>
              </a:rPr>
              <a:t>町役場</a:t>
            </a:r>
          </a:p>
        </p:txBody>
      </p:sp>
      <p:sp>
        <p:nvSpPr>
          <p:cNvPr id="47" name="角丸四角形吹き出し 46"/>
          <p:cNvSpPr/>
          <p:nvPr/>
        </p:nvSpPr>
        <p:spPr>
          <a:xfrm>
            <a:off x="1948524" y="965200"/>
            <a:ext cx="1176338" cy="471488"/>
          </a:xfrm>
          <a:prstGeom prst="wedgeRoundRectCallout">
            <a:avLst>
              <a:gd name="adj1" fmla="val 57068"/>
              <a:gd name="adj2" fmla="val 23612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sz="1200" dirty="0">
                <a:solidFill>
                  <a:schemeClr val="tx1"/>
                </a:solidFill>
              </a:rPr>
              <a:t>昭和の香りの商店街</a:t>
            </a:r>
          </a:p>
        </p:txBody>
      </p:sp>
      <p:sp>
        <p:nvSpPr>
          <p:cNvPr id="48" name="角丸四角形吹き出し 47"/>
          <p:cNvSpPr/>
          <p:nvPr/>
        </p:nvSpPr>
        <p:spPr>
          <a:xfrm>
            <a:off x="2973520" y="6288089"/>
            <a:ext cx="1030155" cy="350837"/>
          </a:xfrm>
          <a:prstGeom prst="wedgeRoundRectCallout">
            <a:avLst>
              <a:gd name="adj1" fmla="val 55990"/>
              <a:gd name="adj2" fmla="val -77533"/>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sz="1200" dirty="0">
                <a:solidFill>
                  <a:schemeClr val="tx1"/>
                </a:solidFill>
              </a:rPr>
              <a:t>慰霊碑</a:t>
            </a:r>
          </a:p>
        </p:txBody>
      </p:sp>
      <p:pic>
        <p:nvPicPr>
          <p:cNvPr id="16446" name="Picture 3" descr="C:\Users\義幸\AppData\Local\Microsoft\Windows\Temporary Internet Files\Content.IE5\X9SPBKNC\MC9002902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217" y="5178425"/>
            <a:ext cx="49186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7" name="Picture 4" descr="C:\Users\義幸\AppData\Local\Microsoft\Windows\Temporary Internet Files\Content.IE5\X8HHQANW\MP90043855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4883" y="5329238"/>
            <a:ext cx="724033"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8" name="Picture 6" descr="C:\Users\義幸\AppData\Local\Microsoft\Windows\Temporary Internet Files\Content.IE5\D2E8ZWUK\MC900036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8012" y="3930650"/>
            <a:ext cx="41103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9" name="Picture 6" descr="C:\Users\義幸\AppData\Local\Microsoft\Windows\Temporary Internet Files\Content.IE5\D2E8ZWUK\MC900036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1844" y="4090989"/>
            <a:ext cx="411031"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0" name="Picture 6" descr="C:\Users\義幸\AppData\Local\Microsoft\Windows\Temporary Internet Files\Content.IE5\D2E8ZWUK\MC900036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956" y="4003675"/>
            <a:ext cx="41103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1" name="Picture 6" descr="C:\Users\義幸\AppData\Local\Microsoft\Windows\Temporary Internet Files\Content.IE5\D2E8ZWUK\MC900036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1859" y="3927475"/>
            <a:ext cx="40931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2" name="Picture 6" descr="C:\Users\義幸\AppData\Local\Microsoft\Windows\Temporary Internet Files\Content.IE5\D2E8ZWUK\MC900036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956" y="5303839"/>
            <a:ext cx="41103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3" name="Picture 6" descr="C:\Users\義幸\AppData\Local\Microsoft\Windows\Temporary Internet Files\Content.IE5\D2E8ZWUK\MC900036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1859" y="5229225"/>
            <a:ext cx="40931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4" name="Picture 6" descr="C:\Users\義幸\AppData\Local\Microsoft\Windows\Temporary Internet Files\Content.IE5\D2E8ZWUK\MC900036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6165" y="4089400"/>
            <a:ext cx="411031"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5" name="Picture 6" descr="C:\Users\義幸\AppData\Local\Microsoft\Windows\Temporary Internet Files\Content.IE5\D2E8ZWUK\MC900036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6217" y="5229225"/>
            <a:ext cx="411031"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6" name="Picture 6" descr="C:\Users\義幸\AppData\Local\Microsoft\Windows\Temporary Internet Files\Content.IE5\D2E8ZWUK\MC900036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675" y="4016375"/>
            <a:ext cx="411031"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7" name="Picture 6" descr="C:\Users\義幸\AppData\Local\Microsoft\Windows\Temporary Internet Files\Content.IE5\D2E8ZWUK\MC900036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759" y="3255963"/>
            <a:ext cx="40931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8" name="Picture 7" descr="C:\Users\義幸\AppData\Local\Microsoft\Windows\Temporary Internet Files\Content.IE5\X9SPBKNC\MC90021220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4312" y="5862638"/>
            <a:ext cx="669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角丸四角形吹き出し 67"/>
          <p:cNvSpPr/>
          <p:nvPr/>
        </p:nvSpPr>
        <p:spPr>
          <a:xfrm>
            <a:off x="7279879" y="1169989"/>
            <a:ext cx="1030155" cy="471487"/>
          </a:xfrm>
          <a:prstGeom prst="wedgeRoundRectCallout">
            <a:avLst>
              <a:gd name="adj1" fmla="val -14217"/>
              <a:gd name="adj2" fmla="val 184746"/>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r>
              <a:rPr lang="ja-JP" altLang="en-US" sz="1200" dirty="0">
                <a:solidFill>
                  <a:schemeClr val="tx1"/>
                </a:solidFill>
              </a:rPr>
              <a:t>旧宿場町</a:t>
            </a:r>
          </a:p>
        </p:txBody>
      </p:sp>
      <p:sp>
        <p:nvSpPr>
          <p:cNvPr id="69" name="円/楕円 68"/>
          <p:cNvSpPr/>
          <p:nvPr/>
        </p:nvSpPr>
        <p:spPr>
          <a:xfrm>
            <a:off x="8027988" y="2338388"/>
            <a:ext cx="245931" cy="2413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461" name="テキスト ボックス 69"/>
          <p:cNvSpPr txBox="1">
            <a:spLocks noChangeArrowheads="1"/>
          </p:cNvSpPr>
          <p:nvPr/>
        </p:nvSpPr>
        <p:spPr bwMode="auto">
          <a:xfrm>
            <a:off x="7771740" y="2068514"/>
            <a:ext cx="954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a:solidFill>
                  <a:schemeClr val="tx1"/>
                </a:solidFill>
              </a:rPr>
              <a:t>北迫地蔵尊</a:t>
            </a:r>
          </a:p>
        </p:txBody>
      </p:sp>
      <p:sp>
        <p:nvSpPr>
          <p:cNvPr id="71" name="円/楕円 70"/>
          <p:cNvSpPr/>
          <p:nvPr/>
        </p:nvSpPr>
        <p:spPr>
          <a:xfrm>
            <a:off x="7761421" y="2068514"/>
            <a:ext cx="779065" cy="663575"/>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73" name="円/楕円 72"/>
          <p:cNvSpPr/>
          <p:nvPr/>
        </p:nvSpPr>
        <p:spPr>
          <a:xfrm>
            <a:off x="1527176" y="442914"/>
            <a:ext cx="244210" cy="242887"/>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464" name="テキスト ボックス 73"/>
          <p:cNvSpPr txBox="1">
            <a:spLocks noChangeArrowheads="1"/>
          </p:cNvSpPr>
          <p:nvPr/>
        </p:nvSpPr>
        <p:spPr bwMode="auto">
          <a:xfrm>
            <a:off x="1269207" y="17462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a:solidFill>
                  <a:schemeClr val="tx1"/>
                </a:solidFill>
              </a:rPr>
              <a:t>大滝</a:t>
            </a:r>
          </a:p>
        </p:txBody>
      </p:sp>
      <p:sp>
        <p:nvSpPr>
          <p:cNvPr id="75" name="円/楕円 74"/>
          <p:cNvSpPr/>
          <p:nvPr/>
        </p:nvSpPr>
        <p:spPr>
          <a:xfrm>
            <a:off x="1312202" y="174625"/>
            <a:ext cx="674158" cy="661988"/>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78" name="円/楕円 77"/>
          <p:cNvSpPr/>
          <p:nvPr/>
        </p:nvSpPr>
        <p:spPr>
          <a:xfrm>
            <a:off x="9249040" y="2257425"/>
            <a:ext cx="245931" cy="2413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80" name="円/楕円 79"/>
          <p:cNvSpPr/>
          <p:nvPr/>
        </p:nvSpPr>
        <p:spPr>
          <a:xfrm>
            <a:off x="8982473" y="1989139"/>
            <a:ext cx="779065" cy="661987"/>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81" name="円/楕円 80"/>
          <p:cNvSpPr/>
          <p:nvPr/>
        </p:nvSpPr>
        <p:spPr>
          <a:xfrm>
            <a:off x="9249040" y="1177925"/>
            <a:ext cx="245931" cy="2413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469" name="テキスト ボックス 81"/>
          <p:cNvSpPr txBox="1">
            <a:spLocks noChangeArrowheads="1"/>
          </p:cNvSpPr>
          <p:nvPr/>
        </p:nvSpPr>
        <p:spPr bwMode="auto">
          <a:xfrm>
            <a:off x="8930879" y="908051"/>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a:solidFill>
                  <a:schemeClr val="tx1"/>
                </a:solidFill>
              </a:rPr>
              <a:t>古戦場跡</a:t>
            </a:r>
          </a:p>
        </p:txBody>
      </p:sp>
      <p:sp>
        <p:nvSpPr>
          <p:cNvPr id="83" name="円/楕円 82"/>
          <p:cNvSpPr/>
          <p:nvPr/>
        </p:nvSpPr>
        <p:spPr>
          <a:xfrm>
            <a:off x="8982473" y="908051"/>
            <a:ext cx="779065" cy="663575"/>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85" name="円/楕円 84"/>
          <p:cNvSpPr/>
          <p:nvPr/>
        </p:nvSpPr>
        <p:spPr>
          <a:xfrm>
            <a:off x="3866092" y="1177925"/>
            <a:ext cx="245931" cy="2413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472" name="テキスト ボックス 85"/>
          <p:cNvSpPr txBox="1">
            <a:spLocks noChangeArrowheads="1"/>
          </p:cNvSpPr>
          <p:nvPr/>
        </p:nvSpPr>
        <p:spPr bwMode="auto">
          <a:xfrm>
            <a:off x="3549650" y="908051"/>
            <a:ext cx="7938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a:solidFill>
                  <a:schemeClr val="tx1"/>
                </a:solidFill>
              </a:rPr>
              <a:t>みかん山</a:t>
            </a:r>
          </a:p>
        </p:txBody>
      </p:sp>
      <p:sp>
        <p:nvSpPr>
          <p:cNvPr id="87" name="円/楕円 86"/>
          <p:cNvSpPr/>
          <p:nvPr/>
        </p:nvSpPr>
        <p:spPr>
          <a:xfrm>
            <a:off x="3599525" y="908051"/>
            <a:ext cx="779065" cy="663575"/>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89" name="円/楕円 88"/>
          <p:cNvSpPr/>
          <p:nvPr/>
        </p:nvSpPr>
        <p:spPr>
          <a:xfrm>
            <a:off x="627724" y="3567114"/>
            <a:ext cx="245930" cy="242887"/>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475" name="テキスト ボックス 89"/>
          <p:cNvSpPr txBox="1">
            <a:spLocks noChangeArrowheads="1"/>
          </p:cNvSpPr>
          <p:nvPr/>
        </p:nvSpPr>
        <p:spPr bwMode="auto">
          <a:xfrm>
            <a:off x="371475" y="3298825"/>
            <a:ext cx="1329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a:solidFill>
                  <a:schemeClr val="tx1"/>
                </a:solidFill>
              </a:rPr>
              <a:t>旧常磐線トンネル</a:t>
            </a:r>
          </a:p>
        </p:txBody>
      </p:sp>
      <p:sp>
        <p:nvSpPr>
          <p:cNvPr id="91" name="円/楕円 90"/>
          <p:cNvSpPr/>
          <p:nvPr/>
        </p:nvSpPr>
        <p:spPr>
          <a:xfrm>
            <a:off x="371475" y="3298825"/>
            <a:ext cx="779066" cy="661988"/>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84" name="円/楕円 83"/>
          <p:cNvSpPr/>
          <p:nvPr/>
        </p:nvSpPr>
        <p:spPr>
          <a:xfrm>
            <a:off x="607087" y="385763"/>
            <a:ext cx="245930" cy="2413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478" name="テキスト ボックス 87"/>
          <p:cNvSpPr txBox="1">
            <a:spLocks noChangeArrowheads="1"/>
          </p:cNvSpPr>
          <p:nvPr/>
        </p:nvSpPr>
        <p:spPr bwMode="auto">
          <a:xfrm>
            <a:off x="350838" y="11588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TW" altLang="en-US" sz="1200">
                <a:solidFill>
                  <a:schemeClr val="tx1"/>
                </a:solidFill>
                <a:ea typeface="PMingLiU" pitchFamily="18" charset="-120"/>
              </a:rPr>
              <a:t>恐竜化石</a:t>
            </a:r>
            <a:endParaRPr kumimoji="1" lang="en-US" altLang="zh-TW" sz="1200">
              <a:solidFill>
                <a:schemeClr val="tx1"/>
              </a:solidFill>
              <a:ea typeface="PMingLiU" pitchFamily="18" charset="-120"/>
            </a:endParaRPr>
          </a:p>
          <a:p>
            <a:r>
              <a:rPr kumimoji="1" lang="zh-TW" altLang="en-US" sz="1200">
                <a:solidFill>
                  <a:schemeClr val="tx1"/>
                </a:solidFill>
                <a:ea typeface="PMingLiU" pitchFamily="18" charset="-120"/>
              </a:rPr>
              <a:t>発見地</a:t>
            </a:r>
            <a:endParaRPr kumimoji="1" lang="ja-JP" altLang="en-US" sz="1200">
              <a:solidFill>
                <a:schemeClr val="tx1"/>
              </a:solidFill>
            </a:endParaRPr>
          </a:p>
        </p:txBody>
      </p:sp>
      <p:sp>
        <p:nvSpPr>
          <p:cNvPr id="92" name="円/楕円 91"/>
          <p:cNvSpPr/>
          <p:nvPr/>
        </p:nvSpPr>
        <p:spPr>
          <a:xfrm>
            <a:off x="393833" y="115889"/>
            <a:ext cx="674158" cy="663575"/>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16" charset="0"/>
              <a:buNone/>
              <a:defRPr/>
            </a:pPr>
            <a:endParaRPr lang="ja-JP" altLang="en-US"/>
          </a:p>
        </p:txBody>
      </p:sp>
      <p:sp>
        <p:nvSpPr>
          <p:cNvPr id="16480" name="テキスト ボックス 20"/>
          <p:cNvSpPr txBox="1">
            <a:spLocks noChangeArrowheads="1"/>
          </p:cNvSpPr>
          <p:nvPr/>
        </p:nvSpPr>
        <p:spPr bwMode="auto">
          <a:xfrm>
            <a:off x="6803496" y="1733550"/>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a:solidFill>
                  <a:schemeClr val="tx1"/>
                </a:solidFill>
              </a:rPr>
              <a:t>北</a:t>
            </a:r>
            <a:endParaRPr kumimoji="1" lang="en-US" altLang="ja-JP" sz="1200">
              <a:solidFill>
                <a:schemeClr val="tx1"/>
              </a:solidFill>
            </a:endParaRPr>
          </a:p>
          <a:p>
            <a:r>
              <a:rPr kumimoji="1" lang="ja-JP" altLang="en-US" sz="1200">
                <a:solidFill>
                  <a:schemeClr val="tx1"/>
                </a:solidFill>
              </a:rPr>
              <a:t>迫</a:t>
            </a:r>
            <a:endParaRPr kumimoji="1" lang="en-US" altLang="ja-JP" sz="1200">
              <a:solidFill>
                <a:schemeClr val="tx1"/>
              </a:solidFill>
            </a:endParaRPr>
          </a:p>
          <a:p>
            <a:r>
              <a:rPr kumimoji="1" lang="ja-JP" altLang="en-US" sz="1200">
                <a:solidFill>
                  <a:schemeClr val="tx1"/>
                </a:solidFill>
              </a:rPr>
              <a:t>川</a:t>
            </a:r>
          </a:p>
        </p:txBody>
      </p:sp>
      <p:sp>
        <p:nvSpPr>
          <p:cNvPr id="16481" name="テキスト ボックス 19"/>
          <p:cNvSpPr txBox="1">
            <a:spLocks noChangeArrowheads="1"/>
          </p:cNvSpPr>
          <p:nvPr/>
        </p:nvSpPr>
        <p:spPr bwMode="auto">
          <a:xfrm>
            <a:off x="1652721" y="1663700"/>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a:solidFill>
                  <a:schemeClr val="tx1"/>
                </a:solidFill>
              </a:rPr>
              <a:t>浅</a:t>
            </a:r>
            <a:endParaRPr kumimoji="1" lang="en-US" altLang="ja-JP" sz="1200">
              <a:solidFill>
                <a:schemeClr val="tx1"/>
              </a:solidFill>
            </a:endParaRPr>
          </a:p>
          <a:p>
            <a:r>
              <a:rPr kumimoji="1" lang="ja-JP" altLang="en-US" sz="1200">
                <a:solidFill>
                  <a:schemeClr val="tx1"/>
                </a:solidFill>
              </a:rPr>
              <a:t>見</a:t>
            </a:r>
            <a:endParaRPr kumimoji="1" lang="en-US" altLang="ja-JP" sz="1200">
              <a:solidFill>
                <a:schemeClr val="tx1"/>
              </a:solidFill>
            </a:endParaRPr>
          </a:p>
          <a:p>
            <a:r>
              <a:rPr kumimoji="1" lang="ja-JP" altLang="en-US" sz="1200">
                <a:solidFill>
                  <a:schemeClr val="tx1"/>
                </a:solidFill>
              </a:rPr>
              <a:t>川</a:t>
            </a:r>
          </a:p>
        </p:txBody>
      </p:sp>
      <p:sp>
        <p:nvSpPr>
          <p:cNvPr id="16482" name="角丸四角形吹き出し 81"/>
          <p:cNvSpPr>
            <a:spLocks noChangeArrowheads="1"/>
          </p:cNvSpPr>
          <p:nvPr/>
        </p:nvSpPr>
        <p:spPr bwMode="auto">
          <a:xfrm>
            <a:off x="8022829" y="3467100"/>
            <a:ext cx="1472142" cy="463550"/>
          </a:xfrm>
          <a:prstGeom prst="wedgeRoundRectCallout">
            <a:avLst>
              <a:gd name="adj1" fmla="val 55704"/>
              <a:gd name="adj2" fmla="val -266282"/>
              <a:gd name="adj3"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r>
              <a:rPr lang="ja-JP" altLang="en-US" sz="1200">
                <a:solidFill>
                  <a:schemeClr val="tx1"/>
                </a:solidFill>
              </a:rPr>
              <a:t>ひろのオリーブ村拠点</a:t>
            </a:r>
          </a:p>
        </p:txBody>
      </p:sp>
      <p:sp>
        <p:nvSpPr>
          <p:cNvPr id="86" name="角丸四角形 85"/>
          <p:cNvSpPr/>
          <p:nvPr/>
        </p:nvSpPr>
        <p:spPr bwMode="auto">
          <a:xfrm>
            <a:off x="8762339" y="2514601"/>
            <a:ext cx="1183217" cy="250825"/>
          </a:xfrm>
          <a:prstGeom prst="roundRect">
            <a:avLst/>
          </a:prstGeom>
          <a:solidFill>
            <a:srgbClr val="00B050"/>
          </a:solidFill>
          <a:ln w="9525" cap="flat" cmpd="sng" algn="ctr">
            <a:noFill/>
            <a:prstDash val="solid"/>
            <a:round/>
            <a:headEnd type="none" w="med" len="med"/>
            <a:tailEnd type="none" w="med" len="med"/>
          </a:ln>
          <a:effectLst/>
          <a:extLst/>
        </p:spPr>
        <p:txBody>
          <a:bodyPr/>
          <a:lstStyle/>
          <a:p>
            <a:pPr>
              <a:buFont typeface="Times New Roman" pitchFamily="16" charset="0"/>
              <a:buNone/>
              <a:defRPr/>
            </a:pPr>
            <a:r>
              <a:rPr lang="ja-JP" altLang="en-US" sz="1050" dirty="0">
                <a:solidFill>
                  <a:schemeClr val="tx1"/>
                </a:solidFill>
                <a:latin typeface="Calibri" pitchFamily="32" charset="0"/>
                <a:ea typeface="ＭＳ Ｐゴシック" charset="-128"/>
              </a:rPr>
              <a:t>オリーブロード</a:t>
            </a:r>
          </a:p>
        </p:txBody>
      </p:sp>
      <p:sp>
        <p:nvSpPr>
          <p:cNvPr id="16484" name="テキスト ボックス 78"/>
          <p:cNvSpPr txBox="1">
            <a:spLocks noChangeArrowheads="1"/>
          </p:cNvSpPr>
          <p:nvPr/>
        </p:nvSpPr>
        <p:spPr bwMode="auto">
          <a:xfrm>
            <a:off x="8930879" y="1989139"/>
            <a:ext cx="9476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a:solidFill>
                  <a:schemeClr val="tx1"/>
                </a:solidFill>
              </a:rPr>
              <a:t>二つ沼公園</a:t>
            </a: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1421" y="4166394"/>
            <a:ext cx="1783717" cy="1295399"/>
          </a:xfrm>
          <a:prstGeom prst="rect">
            <a:avLst/>
          </a:prstGeom>
        </p:spPr>
      </p:pic>
      <p:cxnSp>
        <p:nvCxnSpPr>
          <p:cNvPr id="4" name="直線矢印コネクタ 3"/>
          <p:cNvCxnSpPr>
            <a:stCxn id="2" idx="1"/>
          </p:cNvCxnSpPr>
          <p:nvPr/>
        </p:nvCxnSpPr>
        <p:spPr>
          <a:xfrm flipH="1">
            <a:off x="4789620" y="4814094"/>
            <a:ext cx="2971801" cy="1397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029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449791" y="188914"/>
            <a:ext cx="6671561"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9pPr>
          </a:lstStyle>
          <a:p>
            <a:pPr eaLnBrk="1" hangingPunct="1">
              <a:buClrTx/>
              <a:buFontTx/>
              <a:buNone/>
            </a:pPr>
            <a:r>
              <a:rPr lang="ja-JP" altLang="ja-JP" sz="2000" b="1">
                <a:solidFill>
                  <a:srgbClr val="000000"/>
                </a:solidFill>
                <a:latin typeface="AR P丸ゴシック体M" pitchFamily="50" charset="-128"/>
              </a:rPr>
              <a:t>『</a:t>
            </a:r>
            <a:r>
              <a:rPr lang="ja-JP" altLang="en-US" sz="2000" b="1">
                <a:solidFill>
                  <a:srgbClr val="000000"/>
                </a:solidFill>
                <a:latin typeface="AR P丸ゴシック体M" pitchFamily="50" charset="-128"/>
              </a:rPr>
              <a:t>オリーブによる６次産業化までのスケジュールとプロセス</a:t>
            </a:r>
            <a:r>
              <a:rPr lang="ja-JP" altLang="ja-JP" sz="2000" b="1">
                <a:solidFill>
                  <a:srgbClr val="000000"/>
                </a:solidFill>
                <a:latin typeface="AR P丸ゴシック体M" pitchFamily="50" charset="-128"/>
              </a:rPr>
              <a:t>』</a:t>
            </a:r>
          </a:p>
        </p:txBody>
      </p:sp>
      <p:graphicFrame>
        <p:nvGraphicFramePr>
          <p:cNvPr id="7171" name="オブジェクト 3"/>
          <p:cNvGraphicFramePr>
            <a:graphicFrameLocks noChangeAspect="1"/>
          </p:cNvGraphicFramePr>
          <p:nvPr/>
        </p:nvGraphicFramePr>
        <p:xfrm>
          <a:off x="190898" y="908050"/>
          <a:ext cx="9524206" cy="5184775"/>
        </p:xfrm>
        <a:graphic>
          <a:graphicData uri="http://schemas.openxmlformats.org/presentationml/2006/ole">
            <mc:AlternateContent xmlns:mc="http://schemas.openxmlformats.org/markup-compatibility/2006">
              <mc:Choice xmlns:v="urn:schemas-microsoft-com:vml" Requires="v">
                <p:oleObj spid="_x0000_s1041" name="ワークシート" r:id="rId3" imgW="8791704" imgH="2943356" progId="Excel.Sheet.12">
                  <p:link updateAutomatic="1"/>
                </p:oleObj>
              </mc:Choice>
              <mc:Fallback>
                <p:oleObj name="ワークシート" r:id="rId3" imgW="8791704" imgH="2943356" progId="Excel.Shee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98" y="908050"/>
                        <a:ext cx="9524206"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テキスト ボックス 27"/>
          <p:cNvSpPr txBox="1"/>
          <p:nvPr/>
        </p:nvSpPr>
        <p:spPr>
          <a:xfrm>
            <a:off x="9646312" y="6597650"/>
            <a:ext cx="253596" cy="253916"/>
          </a:xfrm>
          <a:prstGeom prst="rect">
            <a:avLst/>
          </a:prstGeom>
          <a:noFill/>
        </p:spPr>
        <p:txBody>
          <a:bodyPr wrap="none">
            <a:spAutoFit/>
          </a:bodyPr>
          <a:lstStyle/>
          <a:p>
            <a:pPr>
              <a:buFont typeface="Times New Roman" pitchFamily="16" charset="0"/>
              <a:buNone/>
              <a:defRPr/>
            </a:pPr>
            <a:r>
              <a:rPr kumimoji="1" lang="en-US" altLang="ja-JP" sz="1050" dirty="0">
                <a:solidFill>
                  <a:schemeClr val="tx1"/>
                </a:solidFill>
                <a:latin typeface="Calibri" charset="0"/>
                <a:ea typeface="ＭＳ Ｐゴシック" charset="-128"/>
              </a:rPr>
              <a:t>5</a:t>
            </a:r>
            <a:endParaRPr kumimoji="1" lang="ja-JP" altLang="en-US" sz="1050" dirty="0">
              <a:solidFill>
                <a:schemeClr val="tx1"/>
              </a:solidFill>
              <a:latin typeface="Calibri" charset="0"/>
              <a:ea typeface="ＭＳ Ｐゴシック" charset="-128"/>
            </a:endParaRPr>
          </a:p>
        </p:txBody>
      </p:sp>
      <p:sp>
        <p:nvSpPr>
          <p:cNvPr id="5" name="テキスト ボックス 4"/>
          <p:cNvSpPr txBox="1"/>
          <p:nvPr/>
        </p:nvSpPr>
        <p:spPr>
          <a:xfrm>
            <a:off x="45119" y="35332"/>
            <a:ext cx="803425" cy="369332"/>
          </a:xfrm>
          <a:prstGeom prst="rect">
            <a:avLst/>
          </a:prstGeom>
          <a:noFill/>
        </p:spPr>
        <p:txBody>
          <a:bodyPr wrap="none" rtlCol="0">
            <a:spAutoFit/>
          </a:bodyPr>
          <a:lstStyle/>
          <a:p>
            <a:r>
              <a:rPr kumimoji="1" lang="ja-JP" altLang="en-US" dirty="0" smtClean="0"/>
              <a:t>参考４</a:t>
            </a:r>
            <a:endParaRPr kumimoji="1" lang="ja-JP" altLang="en-US" dirty="0"/>
          </a:p>
        </p:txBody>
      </p:sp>
    </p:spTree>
    <p:extLst>
      <p:ext uri="{BB962C8B-B14F-4D97-AF65-F5344CB8AC3E}">
        <p14:creationId xmlns:p14="http://schemas.microsoft.com/office/powerpoint/2010/main" val="164423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287" y="109538"/>
            <a:ext cx="223229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10" name="直線コネクタ 9"/>
          <p:cNvCxnSpPr/>
          <p:nvPr/>
        </p:nvCxnSpPr>
        <p:spPr bwMode="auto">
          <a:xfrm>
            <a:off x="194337" y="838200"/>
            <a:ext cx="7800975" cy="0"/>
          </a:xfrm>
          <a:prstGeom prst="line">
            <a:avLst/>
          </a:prstGeom>
          <a:solidFill>
            <a:srgbClr val="00B8FF"/>
          </a:solidFill>
          <a:ln w="2857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8" name="Text Box 1"/>
          <p:cNvSpPr txBox="1">
            <a:spLocks noChangeArrowheads="1"/>
          </p:cNvSpPr>
          <p:nvPr/>
        </p:nvSpPr>
        <p:spPr bwMode="auto">
          <a:xfrm>
            <a:off x="44715" y="188913"/>
            <a:ext cx="986128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itchFamily="34" charset="0"/>
                <a:ea typeface="ＭＳ Ｐゴシック" pitchFamily="50" charset="-128"/>
              </a:defRPr>
            </a:lvl9pPr>
          </a:lstStyle>
          <a:p>
            <a:pPr eaLnBrk="1" hangingPunct="1">
              <a:buClrTx/>
              <a:buFontTx/>
              <a:buNone/>
            </a:pPr>
            <a:r>
              <a:rPr lang="ja-JP" altLang="ja-JP" b="1">
                <a:solidFill>
                  <a:srgbClr val="000000"/>
                </a:solidFill>
                <a:latin typeface="AR P丸ゴシック体M" pitchFamily="50" charset="-128"/>
              </a:rPr>
              <a:t>『</a:t>
            </a:r>
            <a:r>
              <a:rPr lang="ja-JP" altLang="en-US" b="1">
                <a:solidFill>
                  <a:srgbClr val="000000"/>
                </a:solidFill>
                <a:latin typeface="AR P丸ゴシック体M" pitchFamily="50" charset="-128"/>
              </a:rPr>
              <a:t>オリーブで荒廃した田畑の再生と町民帰還をめざし、オリーブによる</a:t>
            </a:r>
            <a:endParaRPr lang="en-US" altLang="ja-JP" b="1">
              <a:solidFill>
                <a:srgbClr val="000000"/>
              </a:solidFill>
              <a:latin typeface="AR P丸ゴシック体M" pitchFamily="50" charset="-128"/>
            </a:endParaRPr>
          </a:p>
          <a:p>
            <a:pPr eaLnBrk="1" hangingPunct="1">
              <a:buClrTx/>
              <a:buFontTx/>
              <a:buNone/>
            </a:pPr>
            <a:r>
              <a:rPr lang="ja-JP" altLang="en-US" b="1">
                <a:solidFill>
                  <a:srgbClr val="000000"/>
                </a:solidFill>
                <a:latin typeface="AR P丸ゴシック体M" pitchFamily="50" charset="-128"/>
              </a:rPr>
              <a:t>　６次産業化での</a:t>
            </a:r>
            <a:r>
              <a:rPr lang="ja-JP" altLang="ja-JP" b="1">
                <a:solidFill>
                  <a:srgbClr val="000000"/>
                </a:solidFill>
                <a:latin typeface="AR P丸ゴシック体M" pitchFamily="50" charset="-128"/>
              </a:rPr>
              <a:t>町</a:t>
            </a:r>
            <a:r>
              <a:rPr lang="ja-JP" altLang="en-US" b="1">
                <a:solidFill>
                  <a:srgbClr val="000000"/>
                </a:solidFill>
                <a:latin typeface="AR P丸ゴシック体M" pitchFamily="50" charset="-128"/>
              </a:rPr>
              <a:t>おこし実現のための支援事業</a:t>
            </a:r>
            <a:r>
              <a:rPr lang="ja-JP" altLang="ja-JP" b="1">
                <a:solidFill>
                  <a:srgbClr val="000000"/>
                </a:solidFill>
                <a:latin typeface="AR P丸ゴシック体M" pitchFamily="50" charset="-128"/>
              </a:rPr>
              <a:t>』</a:t>
            </a:r>
          </a:p>
        </p:txBody>
      </p:sp>
      <p:sp>
        <p:nvSpPr>
          <p:cNvPr id="46" name="テキスト ボックス 45"/>
          <p:cNvSpPr txBox="1"/>
          <p:nvPr/>
        </p:nvSpPr>
        <p:spPr>
          <a:xfrm>
            <a:off x="9826889" y="6597650"/>
            <a:ext cx="253596" cy="253916"/>
          </a:xfrm>
          <a:prstGeom prst="rect">
            <a:avLst/>
          </a:prstGeom>
          <a:noFill/>
        </p:spPr>
        <p:txBody>
          <a:bodyPr wrap="none">
            <a:spAutoFit/>
          </a:bodyPr>
          <a:lstStyle/>
          <a:p>
            <a:pPr>
              <a:buFont typeface="Times New Roman" pitchFamily="16" charset="0"/>
              <a:buNone/>
              <a:defRPr/>
            </a:pPr>
            <a:r>
              <a:rPr kumimoji="1" lang="en-US" altLang="ja-JP" sz="1050" dirty="0">
                <a:solidFill>
                  <a:schemeClr val="tx1"/>
                </a:solidFill>
                <a:latin typeface="Calibri" charset="0"/>
                <a:ea typeface="ＭＳ Ｐゴシック" charset="-128"/>
              </a:rPr>
              <a:t>4</a:t>
            </a:r>
            <a:endParaRPr kumimoji="1" lang="ja-JP" altLang="en-US" sz="1050" dirty="0">
              <a:solidFill>
                <a:schemeClr val="tx1"/>
              </a:solidFill>
              <a:latin typeface="Calibri" charset="0"/>
              <a:ea typeface="ＭＳ Ｐゴシック" charset="-128"/>
            </a:endParaRPr>
          </a:p>
        </p:txBody>
      </p:sp>
      <p:grpSp>
        <p:nvGrpSpPr>
          <p:cNvPr id="6150" name="グループ化 7"/>
          <p:cNvGrpSpPr>
            <a:grpSpLocks/>
          </p:cNvGrpSpPr>
          <p:nvPr/>
        </p:nvGrpSpPr>
        <p:grpSpPr bwMode="auto">
          <a:xfrm>
            <a:off x="350838" y="836614"/>
            <a:ext cx="9283435" cy="4652635"/>
            <a:chOff x="395288" y="981075"/>
            <a:chExt cx="8569200" cy="5341407"/>
          </a:xfrm>
        </p:grpSpPr>
        <p:sp>
          <p:nvSpPr>
            <p:cNvPr id="6157" name="テキスト ボックス 11"/>
            <p:cNvSpPr txBox="1">
              <a:spLocks noChangeArrowheads="1"/>
            </p:cNvSpPr>
            <p:nvPr/>
          </p:nvSpPr>
          <p:spPr bwMode="auto">
            <a:xfrm>
              <a:off x="395288" y="981075"/>
              <a:ext cx="1872083" cy="42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a:solidFill>
                    <a:schemeClr val="tx1"/>
                  </a:solidFill>
                </a:rPr>
                <a:t>・取り組みについて</a:t>
              </a:r>
              <a:endParaRPr kumimoji="1" lang="ja-JP" altLang="en-US" u="sng">
                <a:solidFill>
                  <a:schemeClr val="tx1"/>
                </a:solidFill>
              </a:endParaRPr>
            </a:p>
          </p:txBody>
        </p:sp>
        <p:sp>
          <p:nvSpPr>
            <p:cNvPr id="6158" name="正方形/長方形 1"/>
            <p:cNvSpPr>
              <a:spLocks noChangeArrowheads="1"/>
            </p:cNvSpPr>
            <p:nvPr/>
          </p:nvSpPr>
          <p:spPr bwMode="auto">
            <a:xfrm>
              <a:off x="611188" y="1349375"/>
              <a:ext cx="7380287" cy="3143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r>
                <a:rPr lang="ja-JP" altLang="en-US">
                  <a:solidFill>
                    <a:srgbClr val="060606"/>
                  </a:solidFill>
                </a:rPr>
                <a:t>　　支援事業　　　　　　　　広野町オリーブプロジェクト（ひろのオリーブ村）</a:t>
              </a:r>
            </a:p>
          </p:txBody>
        </p:sp>
        <p:cxnSp>
          <p:nvCxnSpPr>
            <p:cNvPr id="6159" name="直線コネクタ 3"/>
            <p:cNvCxnSpPr>
              <a:cxnSpLocks noChangeShapeType="1"/>
            </p:cNvCxnSpPr>
            <p:nvPr/>
          </p:nvCxnSpPr>
          <p:spPr bwMode="auto">
            <a:xfrm>
              <a:off x="2700338" y="1349375"/>
              <a:ext cx="0" cy="3143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4"/>
            <p:cNvSpPr/>
            <p:nvPr/>
          </p:nvSpPr>
          <p:spPr bwMode="auto">
            <a:xfrm>
              <a:off x="611185" y="1844946"/>
              <a:ext cx="1476353" cy="287957"/>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600" dirty="0">
                  <a:solidFill>
                    <a:schemeClr val="tx1"/>
                  </a:solidFill>
                  <a:latin typeface="+mj-ea"/>
                  <a:ea typeface="+mj-ea"/>
                </a:rPr>
                <a:t>支援業務内容</a:t>
              </a:r>
            </a:p>
          </p:txBody>
        </p:sp>
        <p:grpSp>
          <p:nvGrpSpPr>
            <p:cNvPr id="6161" name="グループ化 1"/>
            <p:cNvGrpSpPr>
              <a:grpSpLocks/>
            </p:cNvGrpSpPr>
            <p:nvPr/>
          </p:nvGrpSpPr>
          <p:grpSpPr bwMode="auto">
            <a:xfrm>
              <a:off x="2147862" y="2255010"/>
              <a:ext cx="6816626" cy="4067472"/>
              <a:chOff x="826780" y="2255010"/>
              <a:chExt cx="7561570" cy="4067472"/>
            </a:xfrm>
          </p:grpSpPr>
          <p:sp>
            <p:nvSpPr>
              <p:cNvPr id="16" name="正方形/長方形 15"/>
              <p:cNvSpPr/>
              <p:nvPr/>
            </p:nvSpPr>
            <p:spPr bwMode="auto">
              <a:xfrm>
                <a:off x="826780" y="2493760"/>
                <a:ext cx="649795" cy="287957"/>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育苗</a:t>
                </a:r>
              </a:p>
            </p:txBody>
          </p:sp>
          <p:sp>
            <p:nvSpPr>
              <p:cNvPr id="17" name="正方形/長方形 16"/>
              <p:cNvSpPr/>
              <p:nvPr/>
            </p:nvSpPr>
            <p:spPr bwMode="auto">
              <a:xfrm>
                <a:off x="826780" y="3530769"/>
                <a:ext cx="1297829" cy="289780"/>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植栽・栽培</a:t>
                </a:r>
              </a:p>
            </p:txBody>
          </p:sp>
          <p:sp>
            <p:nvSpPr>
              <p:cNvPr id="18" name="正方形/長方形 17"/>
              <p:cNvSpPr/>
              <p:nvPr/>
            </p:nvSpPr>
            <p:spPr bwMode="auto">
              <a:xfrm>
                <a:off x="826780" y="4387349"/>
                <a:ext cx="649795" cy="287957"/>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加工</a:t>
                </a:r>
              </a:p>
            </p:txBody>
          </p:sp>
          <p:sp>
            <p:nvSpPr>
              <p:cNvPr id="20" name="正方形/長方形 19"/>
              <p:cNvSpPr/>
              <p:nvPr/>
            </p:nvSpPr>
            <p:spPr bwMode="auto">
              <a:xfrm>
                <a:off x="826780" y="5229350"/>
                <a:ext cx="649795" cy="287957"/>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販売</a:t>
                </a:r>
              </a:p>
            </p:txBody>
          </p:sp>
          <p:sp>
            <p:nvSpPr>
              <p:cNvPr id="21" name="正方形/長方形 20"/>
              <p:cNvSpPr/>
              <p:nvPr/>
            </p:nvSpPr>
            <p:spPr bwMode="auto">
              <a:xfrm>
                <a:off x="826780" y="5949243"/>
                <a:ext cx="1153431" cy="287957"/>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観光事業</a:t>
                </a:r>
              </a:p>
            </p:txBody>
          </p:sp>
          <p:sp>
            <p:nvSpPr>
              <p:cNvPr id="22" name="正方形/長方形 21"/>
              <p:cNvSpPr/>
              <p:nvPr/>
            </p:nvSpPr>
            <p:spPr bwMode="auto">
              <a:xfrm>
                <a:off x="2195048" y="2327910"/>
                <a:ext cx="1009031" cy="309827"/>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試験育苗</a:t>
                </a:r>
              </a:p>
            </p:txBody>
          </p:sp>
          <p:sp>
            <p:nvSpPr>
              <p:cNvPr id="6" name="テキスト ボックス 5"/>
              <p:cNvSpPr txBox="1"/>
              <p:nvPr/>
            </p:nvSpPr>
            <p:spPr>
              <a:xfrm>
                <a:off x="3348477" y="2255010"/>
                <a:ext cx="5039873" cy="547677"/>
              </a:xfrm>
              <a:prstGeom prst="rect">
                <a:avLst/>
              </a:prstGeom>
              <a:noFill/>
            </p:spPr>
            <p:txBody>
              <a:bodyPr>
                <a:spAutoFit/>
              </a:bodyPr>
              <a:lstStyle/>
              <a:p>
                <a:pPr>
                  <a:lnSpc>
                    <a:spcPts val="1500"/>
                  </a:lnSpc>
                  <a:defRPr/>
                </a:pP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2012</a:t>
                </a:r>
                <a:r>
                  <a:rPr kumimoji="1" lang="ja-JP" altLang="en-US" sz="1100" dirty="0">
                    <a:solidFill>
                      <a:schemeClr val="tx1"/>
                    </a:solidFill>
                    <a:latin typeface="+mj-ea"/>
                    <a:ea typeface="+mj-ea"/>
                  </a:rPr>
                  <a:t>年</a:t>
                </a:r>
                <a:r>
                  <a:rPr kumimoji="1" lang="en-US" altLang="ja-JP" sz="1100" dirty="0">
                    <a:solidFill>
                      <a:schemeClr val="tx1"/>
                    </a:solidFill>
                    <a:latin typeface="+mj-ea"/>
                    <a:ea typeface="+mj-ea"/>
                  </a:rPr>
                  <a:t>7</a:t>
                </a:r>
                <a:r>
                  <a:rPr kumimoji="1" lang="ja-JP" altLang="en-US" sz="1100" dirty="0">
                    <a:solidFill>
                      <a:schemeClr val="tx1"/>
                    </a:solidFill>
                    <a:latin typeface="+mj-ea"/>
                    <a:ea typeface="+mj-ea"/>
                  </a:rPr>
                  <a:t>月～いわきオリーブ</a:t>
                </a:r>
                <a:r>
                  <a:rPr kumimoji="1" lang="en-US" altLang="ja-JP" sz="1100" dirty="0">
                    <a:solidFill>
                      <a:schemeClr val="tx1"/>
                    </a:solidFill>
                    <a:latin typeface="+mj-ea"/>
                    <a:ea typeface="+mj-ea"/>
                  </a:rPr>
                  <a:t>PROJ</a:t>
                </a:r>
                <a:r>
                  <a:rPr kumimoji="1" lang="ja-JP" altLang="en-US" sz="1100" dirty="0">
                    <a:solidFill>
                      <a:schemeClr val="tx1"/>
                    </a:solidFill>
                    <a:latin typeface="+mj-ea"/>
                    <a:ea typeface="+mj-ea"/>
                  </a:rPr>
                  <a:t>研究会より場所提供でひろのオリーブ村会員が実施）</a:t>
                </a:r>
              </a:p>
            </p:txBody>
          </p:sp>
          <p:sp>
            <p:nvSpPr>
              <p:cNvPr id="24" name="正方形/長方形 23"/>
              <p:cNvSpPr/>
              <p:nvPr/>
            </p:nvSpPr>
            <p:spPr bwMode="auto">
              <a:xfrm>
                <a:off x="2195048" y="2686946"/>
                <a:ext cx="1871902" cy="322584"/>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町民帰還者用育苗</a:t>
                </a:r>
              </a:p>
            </p:txBody>
          </p:sp>
          <p:sp>
            <p:nvSpPr>
              <p:cNvPr id="25" name="テキスト ボックス 24"/>
              <p:cNvSpPr txBox="1"/>
              <p:nvPr/>
            </p:nvSpPr>
            <p:spPr>
              <a:xfrm>
                <a:off x="4211348" y="2719751"/>
                <a:ext cx="2899001" cy="300339"/>
              </a:xfrm>
              <a:prstGeom prst="rect">
                <a:avLst/>
              </a:prstGeom>
              <a:noFill/>
            </p:spPr>
            <p:txBody>
              <a:bodyPr wrap="none">
                <a:spAutoFit/>
              </a:bodyPr>
              <a:lstStyle/>
              <a:p>
                <a:pPr>
                  <a:defRPr/>
                </a:pP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2013</a:t>
                </a:r>
                <a:r>
                  <a:rPr kumimoji="1" lang="ja-JP" altLang="en-US" sz="1100" dirty="0">
                    <a:solidFill>
                      <a:schemeClr val="tx1"/>
                    </a:solidFill>
                    <a:latin typeface="+mj-ea"/>
                    <a:ea typeface="+mj-ea"/>
                  </a:rPr>
                  <a:t>年</a:t>
                </a:r>
                <a:r>
                  <a:rPr kumimoji="1" lang="en-US" altLang="ja-JP" sz="1100" dirty="0">
                    <a:solidFill>
                      <a:schemeClr val="tx1"/>
                    </a:solidFill>
                    <a:latin typeface="+mj-ea"/>
                    <a:ea typeface="+mj-ea"/>
                  </a:rPr>
                  <a:t>4</a:t>
                </a:r>
                <a:r>
                  <a:rPr kumimoji="1" lang="ja-JP" altLang="en-US" sz="1100" dirty="0">
                    <a:solidFill>
                      <a:schemeClr val="tx1"/>
                    </a:solidFill>
                    <a:latin typeface="+mj-ea"/>
                    <a:ea typeface="+mj-ea"/>
                  </a:rPr>
                  <a:t>月～ひろのオリーブ村で実施予定）</a:t>
                </a:r>
              </a:p>
            </p:txBody>
          </p:sp>
          <p:sp>
            <p:nvSpPr>
              <p:cNvPr id="26" name="正方形/長方形 25"/>
              <p:cNvSpPr/>
              <p:nvPr/>
            </p:nvSpPr>
            <p:spPr bwMode="auto">
              <a:xfrm>
                <a:off x="2195048" y="3069674"/>
                <a:ext cx="1368267" cy="309827"/>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事業用育苗</a:t>
                </a:r>
              </a:p>
            </p:txBody>
          </p:sp>
          <p:sp>
            <p:nvSpPr>
              <p:cNvPr id="27" name="テキスト ボックス 26"/>
              <p:cNvSpPr txBox="1"/>
              <p:nvPr/>
            </p:nvSpPr>
            <p:spPr>
              <a:xfrm>
                <a:off x="3779913" y="3069674"/>
                <a:ext cx="4095564" cy="494675"/>
              </a:xfrm>
              <a:prstGeom prst="rect">
                <a:avLst/>
              </a:prstGeom>
              <a:noFill/>
            </p:spPr>
            <p:txBody>
              <a:bodyPr wrap="none">
                <a:spAutoFit/>
              </a:bodyPr>
              <a:lstStyle/>
              <a:p>
                <a:pPr>
                  <a:defRPr/>
                </a:pP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2015</a:t>
                </a:r>
                <a:r>
                  <a:rPr kumimoji="1" lang="ja-JP" altLang="en-US" sz="1100" dirty="0">
                    <a:solidFill>
                      <a:schemeClr val="tx1"/>
                    </a:solidFill>
                    <a:latin typeface="+mj-ea"/>
                    <a:ea typeface="+mj-ea"/>
                  </a:rPr>
                  <a:t>年</a:t>
                </a:r>
                <a:r>
                  <a:rPr kumimoji="1" lang="en-US" altLang="ja-JP" sz="1100" dirty="0">
                    <a:solidFill>
                      <a:schemeClr val="tx1"/>
                    </a:solidFill>
                    <a:latin typeface="+mj-ea"/>
                    <a:ea typeface="+mj-ea"/>
                  </a:rPr>
                  <a:t>4</a:t>
                </a:r>
                <a:r>
                  <a:rPr kumimoji="1" lang="ja-JP" altLang="en-US" sz="1100" dirty="0">
                    <a:solidFill>
                      <a:schemeClr val="tx1"/>
                    </a:solidFill>
                    <a:latin typeface="+mj-ea"/>
                    <a:ea typeface="+mj-ea"/>
                  </a:rPr>
                  <a:t>月頃～広野町民が実施できるよう技術支援、マニュアル</a:t>
                </a:r>
                <a:endParaRPr kumimoji="1" lang="en-US" altLang="ja-JP" sz="1100" dirty="0">
                  <a:solidFill>
                    <a:schemeClr val="tx1"/>
                  </a:solidFill>
                  <a:latin typeface="+mj-ea"/>
                  <a:ea typeface="+mj-ea"/>
                </a:endParaRPr>
              </a:p>
              <a:p>
                <a:pPr>
                  <a:defRPr/>
                </a:pPr>
                <a:r>
                  <a:rPr kumimoji="1" lang="ja-JP" altLang="en-US" sz="1100" dirty="0">
                    <a:solidFill>
                      <a:schemeClr val="tx1"/>
                    </a:solidFill>
                    <a:latin typeface="+mj-ea"/>
                    <a:ea typeface="+mj-ea"/>
                  </a:rPr>
                  <a:t>　　　　　　　　　　提供）</a:t>
                </a:r>
              </a:p>
            </p:txBody>
          </p:sp>
          <p:sp>
            <p:nvSpPr>
              <p:cNvPr id="7" name="フリーフォーム 6"/>
              <p:cNvSpPr/>
              <p:nvPr/>
            </p:nvSpPr>
            <p:spPr bwMode="auto">
              <a:xfrm>
                <a:off x="1145514" y="2778072"/>
                <a:ext cx="1051294" cy="503013"/>
              </a:xfrm>
              <a:custGeom>
                <a:avLst/>
                <a:gdLst>
                  <a:gd name="connsiteX0" fmla="*/ 0 w 1050878"/>
                  <a:gd name="connsiteY0" fmla="*/ 0 h 504967"/>
                  <a:gd name="connsiteX1" fmla="*/ 0 w 1050878"/>
                  <a:gd name="connsiteY1" fmla="*/ 491319 h 504967"/>
                  <a:gd name="connsiteX2" fmla="*/ 1050878 w 1050878"/>
                  <a:gd name="connsiteY2" fmla="*/ 491319 h 504967"/>
                  <a:gd name="connsiteX3" fmla="*/ 1050878 w 1050878"/>
                  <a:gd name="connsiteY3" fmla="*/ 504967 h 504967"/>
                  <a:gd name="connsiteX4" fmla="*/ 1050878 w 1050878"/>
                  <a:gd name="connsiteY4" fmla="*/ 504967 h 50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878" h="504967">
                    <a:moveTo>
                      <a:pt x="0" y="0"/>
                    </a:moveTo>
                    <a:lnTo>
                      <a:pt x="0" y="491319"/>
                    </a:lnTo>
                    <a:lnTo>
                      <a:pt x="1050878" y="491319"/>
                    </a:lnTo>
                    <a:lnTo>
                      <a:pt x="1050878" y="504967"/>
                    </a:lnTo>
                    <a:lnTo>
                      <a:pt x="1050878" y="504967"/>
                    </a:lnTo>
                  </a:path>
                </a:pathLst>
              </a:custGeom>
              <a:noFill/>
              <a:ln w="9525" cap="flat" cmpd="sng" algn="ctr">
                <a:solidFill>
                  <a:srgbClr val="06060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ja-JP" altLang="en-US" sz="1400">
                  <a:latin typeface="+mj-ea"/>
                  <a:ea typeface="+mj-ea"/>
                </a:endParaRPr>
              </a:p>
            </p:txBody>
          </p:sp>
          <p:sp>
            <p:nvSpPr>
              <p:cNvPr id="30" name="正方形/長方形 29"/>
              <p:cNvSpPr/>
              <p:nvPr/>
            </p:nvSpPr>
            <p:spPr bwMode="auto">
              <a:xfrm>
                <a:off x="2411645" y="3508898"/>
                <a:ext cx="1007270" cy="311650"/>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公共資産</a:t>
                </a:r>
              </a:p>
            </p:txBody>
          </p:sp>
          <p:sp>
            <p:nvSpPr>
              <p:cNvPr id="31" name="正方形/長方形 30"/>
              <p:cNvSpPr/>
              <p:nvPr/>
            </p:nvSpPr>
            <p:spPr bwMode="auto">
              <a:xfrm>
                <a:off x="2411645" y="3920786"/>
                <a:ext cx="1007270" cy="308005"/>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私物資産</a:t>
                </a:r>
              </a:p>
            </p:txBody>
          </p:sp>
          <p:sp>
            <p:nvSpPr>
              <p:cNvPr id="32" name="正方形/長方形 31"/>
              <p:cNvSpPr/>
              <p:nvPr/>
            </p:nvSpPr>
            <p:spPr bwMode="auto">
              <a:xfrm>
                <a:off x="3707713" y="3507076"/>
                <a:ext cx="2158939" cy="313472"/>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二ツ沼公園・防潮林等</a:t>
                </a:r>
              </a:p>
            </p:txBody>
          </p:sp>
          <p:sp>
            <p:nvSpPr>
              <p:cNvPr id="33" name="テキスト ボックス 32"/>
              <p:cNvSpPr txBox="1"/>
              <p:nvPr/>
            </p:nvSpPr>
            <p:spPr>
              <a:xfrm>
                <a:off x="6000486" y="3501608"/>
                <a:ext cx="1994601" cy="494675"/>
              </a:xfrm>
              <a:prstGeom prst="rect">
                <a:avLst/>
              </a:prstGeom>
              <a:noFill/>
            </p:spPr>
            <p:txBody>
              <a:bodyPr wrap="none">
                <a:spAutoFit/>
              </a:bodyPr>
              <a:lstStyle/>
              <a:p>
                <a:pPr>
                  <a:defRPr/>
                </a:pP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2013</a:t>
                </a:r>
                <a:r>
                  <a:rPr kumimoji="1" lang="ja-JP" altLang="en-US" sz="1100" dirty="0">
                    <a:solidFill>
                      <a:schemeClr val="tx1"/>
                    </a:solidFill>
                    <a:latin typeface="+mj-ea"/>
                    <a:ea typeface="+mj-ea"/>
                  </a:rPr>
                  <a:t>年</a:t>
                </a:r>
                <a:r>
                  <a:rPr kumimoji="1" lang="en-US" altLang="ja-JP" sz="1100" dirty="0">
                    <a:solidFill>
                      <a:schemeClr val="tx1"/>
                    </a:solidFill>
                    <a:latin typeface="+mj-ea"/>
                    <a:ea typeface="+mj-ea"/>
                  </a:rPr>
                  <a:t>4</a:t>
                </a:r>
                <a:r>
                  <a:rPr kumimoji="1" lang="ja-JP" altLang="en-US" sz="1100" dirty="0">
                    <a:solidFill>
                      <a:schemeClr val="tx1"/>
                    </a:solidFill>
                    <a:latin typeface="+mj-ea"/>
                    <a:ea typeface="+mj-ea"/>
                  </a:rPr>
                  <a:t>月～順次実施予定）</a:t>
                </a:r>
                <a:endParaRPr kumimoji="1" lang="en-US" altLang="ja-JP" sz="1100" dirty="0">
                  <a:solidFill>
                    <a:schemeClr val="tx1"/>
                  </a:solidFill>
                  <a:latin typeface="+mj-ea"/>
                  <a:ea typeface="+mj-ea"/>
                </a:endParaRPr>
              </a:p>
              <a:p>
                <a:pPr>
                  <a:defRPr/>
                </a:pPr>
                <a:r>
                  <a:rPr kumimoji="1" lang="ja-JP" altLang="en-US" sz="1100" dirty="0">
                    <a:solidFill>
                      <a:schemeClr val="tx1"/>
                    </a:solidFill>
                    <a:latin typeface="+mj-ea"/>
                    <a:ea typeface="+mj-ea"/>
                  </a:rPr>
                  <a:t>　寄付による植樹と稼働支援</a:t>
                </a:r>
              </a:p>
            </p:txBody>
          </p:sp>
          <p:sp>
            <p:nvSpPr>
              <p:cNvPr id="34" name="テキスト ボックス 33"/>
              <p:cNvSpPr txBox="1"/>
              <p:nvPr/>
            </p:nvSpPr>
            <p:spPr>
              <a:xfrm>
                <a:off x="3707713" y="3953591"/>
                <a:ext cx="2482091" cy="300339"/>
              </a:xfrm>
              <a:prstGeom prst="rect">
                <a:avLst/>
              </a:prstGeom>
              <a:noFill/>
            </p:spPr>
            <p:txBody>
              <a:bodyPr wrap="none">
                <a:spAutoFit/>
              </a:bodyPr>
              <a:lstStyle/>
              <a:p>
                <a:pPr>
                  <a:defRPr/>
                </a:pP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2015</a:t>
                </a:r>
                <a:r>
                  <a:rPr kumimoji="1" lang="ja-JP" altLang="en-US" sz="1100" dirty="0">
                    <a:solidFill>
                      <a:schemeClr val="tx1"/>
                    </a:solidFill>
                    <a:latin typeface="+mj-ea"/>
                    <a:ea typeface="+mj-ea"/>
                  </a:rPr>
                  <a:t>年</a:t>
                </a:r>
                <a:r>
                  <a:rPr kumimoji="1" lang="en-US" altLang="ja-JP" sz="1100" dirty="0">
                    <a:solidFill>
                      <a:schemeClr val="tx1"/>
                    </a:solidFill>
                    <a:latin typeface="+mj-ea"/>
                    <a:ea typeface="+mj-ea"/>
                  </a:rPr>
                  <a:t>4</a:t>
                </a:r>
                <a:r>
                  <a:rPr kumimoji="1" lang="ja-JP" altLang="en-US" sz="1100" dirty="0">
                    <a:solidFill>
                      <a:schemeClr val="tx1"/>
                    </a:solidFill>
                    <a:latin typeface="+mj-ea"/>
                    <a:ea typeface="+mj-ea"/>
                  </a:rPr>
                  <a:t>月頃～要望により稼働支援）</a:t>
                </a:r>
              </a:p>
            </p:txBody>
          </p:sp>
          <p:sp>
            <p:nvSpPr>
              <p:cNvPr id="9" name="フリーフォーム 8"/>
              <p:cNvSpPr/>
              <p:nvPr/>
            </p:nvSpPr>
            <p:spPr bwMode="auto">
              <a:xfrm>
                <a:off x="1487141" y="2484647"/>
                <a:ext cx="709667" cy="122109"/>
              </a:xfrm>
              <a:custGeom>
                <a:avLst/>
                <a:gdLst>
                  <a:gd name="connsiteX0" fmla="*/ 0 w 709684"/>
                  <a:gd name="connsiteY0" fmla="*/ 122829 h 122829"/>
                  <a:gd name="connsiteX1" fmla="*/ 354842 w 709684"/>
                  <a:gd name="connsiteY1" fmla="*/ 122829 h 122829"/>
                  <a:gd name="connsiteX2" fmla="*/ 354842 w 709684"/>
                  <a:gd name="connsiteY2" fmla="*/ 0 h 122829"/>
                  <a:gd name="connsiteX3" fmla="*/ 709684 w 709684"/>
                  <a:gd name="connsiteY3" fmla="*/ 0 h 122829"/>
                  <a:gd name="connsiteX4" fmla="*/ 709684 w 709684"/>
                  <a:gd name="connsiteY4" fmla="*/ 13647 h 122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84" h="122829">
                    <a:moveTo>
                      <a:pt x="0" y="122829"/>
                    </a:moveTo>
                    <a:lnTo>
                      <a:pt x="354842" y="122829"/>
                    </a:lnTo>
                    <a:lnTo>
                      <a:pt x="354842" y="0"/>
                    </a:lnTo>
                    <a:lnTo>
                      <a:pt x="709684" y="0"/>
                    </a:lnTo>
                    <a:lnTo>
                      <a:pt x="709684" y="13647"/>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ja-JP" altLang="en-US" sz="1400">
                  <a:latin typeface="+mj-ea"/>
                  <a:ea typeface="+mj-ea"/>
                </a:endParaRPr>
              </a:p>
            </p:txBody>
          </p:sp>
          <p:sp>
            <p:nvSpPr>
              <p:cNvPr id="14" name="フリーフォーム 13"/>
              <p:cNvSpPr/>
              <p:nvPr/>
            </p:nvSpPr>
            <p:spPr bwMode="auto">
              <a:xfrm>
                <a:off x="1473053" y="2703348"/>
                <a:ext cx="737842" cy="162204"/>
              </a:xfrm>
              <a:custGeom>
                <a:avLst/>
                <a:gdLst>
                  <a:gd name="connsiteX0" fmla="*/ 0 w 736979"/>
                  <a:gd name="connsiteY0" fmla="*/ 0 h 163773"/>
                  <a:gd name="connsiteX1" fmla="*/ 382138 w 736979"/>
                  <a:gd name="connsiteY1" fmla="*/ 0 h 163773"/>
                  <a:gd name="connsiteX2" fmla="*/ 382138 w 736979"/>
                  <a:gd name="connsiteY2" fmla="*/ 136477 h 163773"/>
                  <a:gd name="connsiteX3" fmla="*/ 736979 w 736979"/>
                  <a:gd name="connsiteY3" fmla="*/ 136477 h 163773"/>
                  <a:gd name="connsiteX4" fmla="*/ 736979 w 736979"/>
                  <a:gd name="connsiteY4" fmla="*/ 163773 h 163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979" h="163773">
                    <a:moveTo>
                      <a:pt x="0" y="0"/>
                    </a:moveTo>
                    <a:lnTo>
                      <a:pt x="382138" y="0"/>
                    </a:lnTo>
                    <a:lnTo>
                      <a:pt x="382138" y="136477"/>
                    </a:lnTo>
                    <a:lnTo>
                      <a:pt x="736979" y="136477"/>
                    </a:lnTo>
                    <a:lnTo>
                      <a:pt x="736979" y="163773"/>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ja-JP" altLang="en-US" sz="1400">
                  <a:latin typeface="+mj-ea"/>
                  <a:ea typeface="+mj-ea"/>
                </a:endParaRPr>
              </a:p>
            </p:txBody>
          </p:sp>
          <p:cxnSp>
            <p:nvCxnSpPr>
              <p:cNvPr id="6183" name="直線コネクタ 36"/>
              <p:cNvCxnSpPr>
                <a:cxnSpLocks noChangeShapeType="1"/>
                <a:stCxn id="30" idx="3"/>
                <a:endCxn id="32" idx="1"/>
              </p:cNvCxnSpPr>
              <p:nvPr/>
            </p:nvCxnSpPr>
            <p:spPr bwMode="auto">
              <a:xfrm flipV="1">
                <a:off x="3419475" y="3662363"/>
                <a:ext cx="288925" cy="15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84" name="直線コネクタ 45"/>
              <p:cNvCxnSpPr>
                <a:cxnSpLocks noChangeShapeType="1"/>
              </p:cNvCxnSpPr>
              <p:nvPr/>
            </p:nvCxnSpPr>
            <p:spPr bwMode="auto">
              <a:xfrm flipV="1">
                <a:off x="2124075" y="3675063"/>
                <a:ext cx="287338" cy="15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フリーフォーム 38"/>
              <p:cNvSpPr/>
              <p:nvPr/>
            </p:nvSpPr>
            <p:spPr bwMode="auto">
              <a:xfrm>
                <a:off x="2128131" y="3744003"/>
                <a:ext cx="283514" cy="280667"/>
              </a:xfrm>
              <a:custGeom>
                <a:avLst/>
                <a:gdLst>
                  <a:gd name="connsiteX0" fmla="*/ 0 w 300250"/>
                  <a:gd name="connsiteY0" fmla="*/ 0 h 450376"/>
                  <a:gd name="connsiteX1" fmla="*/ 163773 w 300250"/>
                  <a:gd name="connsiteY1" fmla="*/ 0 h 450376"/>
                  <a:gd name="connsiteX2" fmla="*/ 163773 w 300250"/>
                  <a:gd name="connsiteY2" fmla="*/ 450376 h 450376"/>
                  <a:gd name="connsiteX3" fmla="*/ 300250 w 300250"/>
                  <a:gd name="connsiteY3" fmla="*/ 450376 h 450376"/>
                  <a:gd name="connsiteX4" fmla="*/ 300250 w 300250"/>
                  <a:gd name="connsiteY4" fmla="*/ 450376 h 450376"/>
                  <a:gd name="connsiteX5" fmla="*/ 300250 w 300250"/>
                  <a:gd name="connsiteY5" fmla="*/ 450376 h 45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50" h="450376">
                    <a:moveTo>
                      <a:pt x="0" y="0"/>
                    </a:moveTo>
                    <a:lnTo>
                      <a:pt x="163773" y="0"/>
                    </a:lnTo>
                    <a:lnTo>
                      <a:pt x="163773" y="450376"/>
                    </a:lnTo>
                    <a:lnTo>
                      <a:pt x="300250" y="450376"/>
                    </a:lnTo>
                    <a:lnTo>
                      <a:pt x="300250" y="450376"/>
                    </a:lnTo>
                    <a:lnTo>
                      <a:pt x="300250" y="450376"/>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ja-JP" altLang="en-US" sz="1400">
                  <a:latin typeface="+mj-ea"/>
                  <a:ea typeface="+mj-ea"/>
                </a:endParaRPr>
              </a:p>
            </p:txBody>
          </p:sp>
          <p:sp>
            <p:nvSpPr>
              <p:cNvPr id="48" name="正方形/長方形 47"/>
              <p:cNvSpPr/>
              <p:nvPr/>
            </p:nvSpPr>
            <p:spPr bwMode="auto">
              <a:xfrm>
                <a:off x="2411645" y="4365479"/>
                <a:ext cx="1296068" cy="309827"/>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加工品開発</a:t>
                </a:r>
              </a:p>
            </p:txBody>
          </p:sp>
          <p:sp>
            <p:nvSpPr>
              <p:cNvPr id="49" name="正方形/長方形 48"/>
              <p:cNvSpPr/>
              <p:nvPr/>
            </p:nvSpPr>
            <p:spPr bwMode="auto">
              <a:xfrm>
                <a:off x="2411645" y="4746385"/>
                <a:ext cx="1449272" cy="311649"/>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加工ノウハウ</a:t>
                </a:r>
              </a:p>
            </p:txBody>
          </p:sp>
          <p:sp>
            <p:nvSpPr>
              <p:cNvPr id="50" name="テキスト ボックス 49"/>
              <p:cNvSpPr txBox="1"/>
              <p:nvPr/>
            </p:nvSpPr>
            <p:spPr>
              <a:xfrm>
                <a:off x="3860918" y="4400107"/>
                <a:ext cx="911292" cy="300339"/>
              </a:xfrm>
              <a:prstGeom prst="rect">
                <a:avLst/>
              </a:prstGeom>
              <a:noFill/>
            </p:spPr>
            <p:txBody>
              <a:bodyPr wrap="none">
                <a:spAutoFit/>
              </a:bodyPr>
              <a:lstStyle/>
              <a:p>
                <a:pPr>
                  <a:defRPr/>
                </a:pPr>
                <a:r>
                  <a:rPr kumimoji="1" lang="ja-JP" altLang="en-US" sz="1100" dirty="0">
                    <a:solidFill>
                      <a:schemeClr val="tx1"/>
                    </a:solidFill>
                    <a:latin typeface="+mj-ea"/>
                    <a:ea typeface="+mj-ea"/>
                  </a:rPr>
                  <a:t>（共同開発）</a:t>
                </a:r>
              </a:p>
            </p:txBody>
          </p:sp>
          <p:sp>
            <p:nvSpPr>
              <p:cNvPr id="51" name="テキスト ボックス 50"/>
              <p:cNvSpPr txBox="1"/>
              <p:nvPr/>
            </p:nvSpPr>
            <p:spPr>
              <a:xfrm>
                <a:off x="4012360" y="4757320"/>
                <a:ext cx="2186643" cy="300339"/>
              </a:xfrm>
              <a:prstGeom prst="rect">
                <a:avLst/>
              </a:prstGeom>
              <a:noFill/>
            </p:spPr>
            <p:txBody>
              <a:bodyPr wrap="none">
                <a:spAutoFit/>
              </a:bodyPr>
              <a:lstStyle/>
              <a:p>
                <a:pPr>
                  <a:defRPr/>
                </a:pPr>
                <a:r>
                  <a:rPr kumimoji="1" lang="ja-JP" altLang="en-US" sz="1100" dirty="0">
                    <a:solidFill>
                      <a:schemeClr val="tx1"/>
                    </a:solidFill>
                    <a:latin typeface="+mj-ea"/>
                    <a:ea typeface="+mj-ea"/>
                  </a:rPr>
                  <a:t>（先駆者からノウハウを学び提供）</a:t>
                </a:r>
              </a:p>
            </p:txBody>
          </p:sp>
          <p:sp>
            <p:nvSpPr>
              <p:cNvPr id="52" name="フリーフォーム 51"/>
              <p:cNvSpPr/>
              <p:nvPr/>
            </p:nvSpPr>
            <p:spPr bwMode="auto">
              <a:xfrm>
                <a:off x="1473053" y="4613341"/>
                <a:ext cx="942114" cy="302537"/>
              </a:xfrm>
              <a:custGeom>
                <a:avLst/>
                <a:gdLst>
                  <a:gd name="connsiteX0" fmla="*/ 0 w 941696"/>
                  <a:gd name="connsiteY0" fmla="*/ 0 h 300251"/>
                  <a:gd name="connsiteX1" fmla="*/ 450376 w 941696"/>
                  <a:gd name="connsiteY1" fmla="*/ 0 h 300251"/>
                  <a:gd name="connsiteX2" fmla="*/ 450376 w 941696"/>
                  <a:gd name="connsiteY2" fmla="*/ 300251 h 300251"/>
                  <a:gd name="connsiteX3" fmla="*/ 941696 w 941696"/>
                  <a:gd name="connsiteY3" fmla="*/ 300251 h 300251"/>
                </a:gdLst>
                <a:ahLst/>
                <a:cxnLst>
                  <a:cxn ang="0">
                    <a:pos x="connsiteX0" y="connsiteY0"/>
                  </a:cxn>
                  <a:cxn ang="0">
                    <a:pos x="connsiteX1" y="connsiteY1"/>
                  </a:cxn>
                  <a:cxn ang="0">
                    <a:pos x="connsiteX2" y="connsiteY2"/>
                  </a:cxn>
                  <a:cxn ang="0">
                    <a:pos x="connsiteX3" y="connsiteY3"/>
                  </a:cxn>
                </a:cxnLst>
                <a:rect l="l" t="t" r="r" b="b"/>
                <a:pathLst>
                  <a:path w="941696" h="300251">
                    <a:moveTo>
                      <a:pt x="0" y="0"/>
                    </a:moveTo>
                    <a:lnTo>
                      <a:pt x="450376" y="0"/>
                    </a:lnTo>
                    <a:lnTo>
                      <a:pt x="450376" y="300251"/>
                    </a:lnTo>
                    <a:lnTo>
                      <a:pt x="941696" y="300251"/>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ja-JP" altLang="en-US" sz="1400">
                  <a:latin typeface="+mj-ea"/>
                  <a:ea typeface="+mj-ea"/>
                </a:endParaRPr>
              </a:p>
            </p:txBody>
          </p:sp>
          <p:sp>
            <p:nvSpPr>
              <p:cNvPr id="53" name="フリーフォーム 52"/>
              <p:cNvSpPr/>
              <p:nvPr/>
            </p:nvSpPr>
            <p:spPr bwMode="auto">
              <a:xfrm>
                <a:off x="1473053" y="4518570"/>
                <a:ext cx="956202" cy="12758"/>
              </a:xfrm>
              <a:custGeom>
                <a:avLst/>
                <a:gdLst>
                  <a:gd name="connsiteX0" fmla="*/ 0 w 955343"/>
                  <a:gd name="connsiteY0" fmla="*/ 0 h 13648"/>
                  <a:gd name="connsiteX1" fmla="*/ 955343 w 955343"/>
                  <a:gd name="connsiteY1" fmla="*/ 0 h 13648"/>
                  <a:gd name="connsiteX2" fmla="*/ 941696 w 955343"/>
                  <a:gd name="connsiteY2" fmla="*/ 13648 h 13648"/>
                  <a:gd name="connsiteX3" fmla="*/ 928048 w 955343"/>
                  <a:gd name="connsiteY3" fmla="*/ 13648 h 13648"/>
                </a:gdLst>
                <a:ahLst/>
                <a:cxnLst>
                  <a:cxn ang="0">
                    <a:pos x="connsiteX0" y="connsiteY0"/>
                  </a:cxn>
                  <a:cxn ang="0">
                    <a:pos x="connsiteX1" y="connsiteY1"/>
                  </a:cxn>
                  <a:cxn ang="0">
                    <a:pos x="connsiteX2" y="connsiteY2"/>
                  </a:cxn>
                  <a:cxn ang="0">
                    <a:pos x="connsiteX3" y="connsiteY3"/>
                  </a:cxn>
                </a:cxnLst>
                <a:rect l="l" t="t" r="r" b="b"/>
                <a:pathLst>
                  <a:path w="955343" h="13648">
                    <a:moveTo>
                      <a:pt x="0" y="0"/>
                    </a:moveTo>
                    <a:lnTo>
                      <a:pt x="955343" y="0"/>
                    </a:lnTo>
                    <a:lnTo>
                      <a:pt x="941696" y="13648"/>
                    </a:lnTo>
                    <a:lnTo>
                      <a:pt x="928048" y="13648"/>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ja-JP" altLang="en-US" sz="1400">
                  <a:latin typeface="+mj-ea"/>
                  <a:ea typeface="+mj-ea"/>
                </a:endParaRPr>
              </a:p>
            </p:txBody>
          </p:sp>
          <p:sp>
            <p:nvSpPr>
              <p:cNvPr id="60" name="正方形/長方形 59"/>
              <p:cNvSpPr/>
              <p:nvPr/>
            </p:nvSpPr>
            <p:spPr bwMode="auto">
              <a:xfrm>
                <a:off x="2411645" y="5185610"/>
                <a:ext cx="936832" cy="308005"/>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ja-JP" altLang="en-US" sz="1400" dirty="0">
                    <a:solidFill>
                      <a:schemeClr val="tx1"/>
                    </a:solidFill>
                    <a:latin typeface="+mj-ea"/>
                    <a:ea typeface="+mj-ea"/>
                  </a:rPr>
                  <a:t>直売店</a:t>
                </a:r>
              </a:p>
            </p:txBody>
          </p:sp>
          <p:sp>
            <p:nvSpPr>
              <p:cNvPr id="61" name="正方形/長方形 60"/>
              <p:cNvSpPr/>
              <p:nvPr/>
            </p:nvSpPr>
            <p:spPr bwMode="auto">
              <a:xfrm>
                <a:off x="2411645" y="5568337"/>
                <a:ext cx="1007270" cy="308005"/>
              </a:xfrm>
              <a:prstGeom prst="rect">
                <a:avLst/>
              </a:prstGeom>
              <a:noFill/>
              <a:ln w="9525" cap="flat" cmpd="sng" algn="ctr">
                <a:solidFill>
                  <a:schemeClr val="tx1"/>
                </a:solidFill>
                <a:prstDash val="solid"/>
                <a:round/>
                <a:headEnd type="none" w="med" len="med"/>
                <a:tailEnd type="none" w="med" len="med"/>
              </a:ln>
              <a:effectLst/>
              <a:extLst/>
            </p:spPr>
            <p:txBody>
              <a:bodyPr/>
              <a:lstStyle/>
              <a:p>
                <a:pPr>
                  <a:buFont typeface="Times New Roman" pitchFamily="16" charset="0"/>
                  <a:buNone/>
                  <a:defRPr/>
                </a:pPr>
                <a:r>
                  <a:rPr lang="en-US" altLang="ja-JP" sz="1400" dirty="0">
                    <a:solidFill>
                      <a:schemeClr val="tx1"/>
                    </a:solidFill>
                    <a:latin typeface="+mj-ea"/>
                    <a:ea typeface="+mj-ea"/>
                  </a:rPr>
                  <a:t>Web</a:t>
                </a:r>
                <a:r>
                  <a:rPr lang="ja-JP" altLang="en-US" sz="1400" dirty="0">
                    <a:solidFill>
                      <a:schemeClr val="tx1"/>
                    </a:solidFill>
                    <a:latin typeface="+mj-ea"/>
                    <a:ea typeface="+mj-ea"/>
                  </a:rPr>
                  <a:t>販売</a:t>
                </a:r>
              </a:p>
            </p:txBody>
          </p:sp>
          <p:sp>
            <p:nvSpPr>
              <p:cNvPr id="62" name="テキスト ボックス 61"/>
              <p:cNvSpPr txBox="1"/>
              <p:nvPr/>
            </p:nvSpPr>
            <p:spPr>
              <a:xfrm>
                <a:off x="3704191" y="5243930"/>
                <a:ext cx="911292" cy="300339"/>
              </a:xfrm>
              <a:prstGeom prst="rect">
                <a:avLst/>
              </a:prstGeom>
              <a:noFill/>
            </p:spPr>
            <p:txBody>
              <a:bodyPr wrap="none">
                <a:spAutoFit/>
              </a:bodyPr>
              <a:lstStyle/>
              <a:p>
                <a:pPr>
                  <a:defRPr/>
                </a:pPr>
                <a:r>
                  <a:rPr kumimoji="1" lang="ja-JP" altLang="en-US" sz="1100" dirty="0">
                    <a:solidFill>
                      <a:schemeClr val="tx1"/>
                    </a:solidFill>
                    <a:latin typeface="+mj-ea"/>
                    <a:ea typeface="+mj-ea"/>
                  </a:rPr>
                  <a:t>（共同提案）</a:t>
                </a:r>
              </a:p>
            </p:txBody>
          </p:sp>
          <p:sp>
            <p:nvSpPr>
              <p:cNvPr id="63" name="テキスト ボックス 62"/>
              <p:cNvSpPr txBox="1"/>
              <p:nvPr/>
            </p:nvSpPr>
            <p:spPr>
              <a:xfrm>
                <a:off x="3707713" y="5601142"/>
                <a:ext cx="1098410" cy="300339"/>
              </a:xfrm>
              <a:prstGeom prst="rect">
                <a:avLst/>
              </a:prstGeom>
              <a:noFill/>
            </p:spPr>
            <p:txBody>
              <a:bodyPr wrap="none">
                <a:spAutoFit/>
              </a:bodyPr>
              <a:lstStyle/>
              <a:p>
                <a:pPr>
                  <a:defRPr/>
                </a:pP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HP</a:t>
                </a:r>
                <a:r>
                  <a:rPr kumimoji="1" lang="ja-JP" altLang="en-US" sz="1100" dirty="0">
                    <a:solidFill>
                      <a:schemeClr val="tx1"/>
                    </a:solidFill>
                    <a:latin typeface="+mj-ea"/>
                    <a:ea typeface="+mj-ea"/>
                  </a:rPr>
                  <a:t>作成支援）</a:t>
                </a:r>
              </a:p>
            </p:txBody>
          </p:sp>
          <p:sp>
            <p:nvSpPr>
              <p:cNvPr id="54" name="フリーフォーム 53"/>
              <p:cNvSpPr/>
              <p:nvPr/>
            </p:nvSpPr>
            <p:spPr bwMode="auto">
              <a:xfrm>
                <a:off x="1473053" y="5335056"/>
                <a:ext cx="942114" cy="0"/>
              </a:xfrm>
              <a:custGeom>
                <a:avLst/>
                <a:gdLst>
                  <a:gd name="connsiteX0" fmla="*/ 0 w 941696"/>
                  <a:gd name="connsiteY0" fmla="*/ 0 h 0"/>
                  <a:gd name="connsiteX1" fmla="*/ 941696 w 941696"/>
                  <a:gd name="connsiteY1" fmla="*/ 0 h 0"/>
                </a:gdLst>
                <a:ahLst/>
                <a:cxnLst>
                  <a:cxn ang="0">
                    <a:pos x="connsiteX0" y="connsiteY0"/>
                  </a:cxn>
                  <a:cxn ang="0">
                    <a:pos x="connsiteX1" y="connsiteY1"/>
                  </a:cxn>
                </a:cxnLst>
                <a:rect l="l" t="t" r="r" b="b"/>
                <a:pathLst>
                  <a:path w="941696">
                    <a:moveTo>
                      <a:pt x="0" y="0"/>
                    </a:moveTo>
                    <a:lnTo>
                      <a:pt x="941696" y="0"/>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ja-JP" altLang="en-US" sz="1400">
                  <a:latin typeface="+mj-ea"/>
                  <a:ea typeface="+mj-ea"/>
                </a:endParaRPr>
              </a:p>
            </p:txBody>
          </p:sp>
          <p:sp>
            <p:nvSpPr>
              <p:cNvPr id="55" name="フリーフォーム 54"/>
              <p:cNvSpPr/>
              <p:nvPr/>
            </p:nvSpPr>
            <p:spPr bwMode="auto">
              <a:xfrm>
                <a:off x="1473053" y="5444406"/>
                <a:ext cx="970289" cy="300715"/>
              </a:xfrm>
              <a:custGeom>
                <a:avLst/>
                <a:gdLst>
                  <a:gd name="connsiteX0" fmla="*/ 0 w 968991"/>
                  <a:gd name="connsiteY0" fmla="*/ 0 h 300250"/>
                  <a:gd name="connsiteX1" fmla="*/ 477672 w 968991"/>
                  <a:gd name="connsiteY1" fmla="*/ 0 h 300250"/>
                  <a:gd name="connsiteX2" fmla="*/ 477672 w 968991"/>
                  <a:gd name="connsiteY2" fmla="*/ 300250 h 300250"/>
                  <a:gd name="connsiteX3" fmla="*/ 968991 w 968991"/>
                  <a:gd name="connsiteY3" fmla="*/ 300250 h 300250"/>
                </a:gdLst>
                <a:ahLst/>
                <a:cxnLst>
                  <a:cxn ang="0">
                    <a:pos x="connsiteX0" y="connsiteY0"/>
                  </a:cxn>
                  <a:cxn ang="0">
                    <a:pos x="connsiteX1" y="connsiteY1"/>
                  </a:cxn>
                  <a:cxn ang="0">
                    <a:pos x="connsiteX2" y="connsiteY2"/>
                  </a:cxn>
                  <a:cxn ang="0">
                    <a:pos x="connsiteX3" y="connsiteY3"/>
                  </a:cxn>
                </a:cxnLst>
                <a:rect l="l" t="t" r="r" b="b"/>
                <a:pathLst>
                  <a:path w="968991" h="300250">
                    <a:moveTo>
                      <a:pt x="0" y="0"/>
                    </a:moveTo>
                    <a:lnTo>
                      <a:pt x="477672" y="0"/>
                    </a:lnTo>
                    <a:lnTo>
                      <a:pt x="477672" y="300250"/>
                    </a:lnTo>
                    <a:lnTo>
                      <a:pt x="968991" y="300250"/>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ja-JP" altLang="en-US" sz="1400">
                  <a:latin typeface="+mj-ea"/>
                  <a:ea typeface="+mj-ea"/>
                </a:endParaRPr>
              </a:p>
            </p:txBody>
          </p:sp>
          <p:sp>
            <p:nvSpPr>
              <p:cNvPr id="66" name="テキスト ボックス 65"/>
              <p:cNvSpPr txBox="1"/>
              <p:nvPr/>
            </p:nvSpPr>
            <p:spPr>
              <a:xfrm>
                <a:off x="2341207" y="6022143"/>
                <a:ext cx="2112780" cy="300339"/>
              </a:xfrm>
              <a:prstGeom prst="rect">
                <a:avLst/>
              </a:prstGeom>
              <a:noFill/>
            </p:spPr>
            <p:txBody>
              <a:bodyPr wrap="none">
                <a:spAutoFit/>
              </a:bodyPr>
              <a:lstStyle/>
              <a:p>
                <a:pPr>
                  <a:defRPr/>
                </a:pPr>
                <a:r>
                  <a:rPr kumimoji="1" lang="ja-JP" altLang="en-US" sz="1100" dirty="0">
                    <a:solidFill>
                      <a:schemeClr val="tx1"/>
                    </a:solidFill>
                    <a:latin typeface="+mj-ea"/>
                    <a:ea typeface="+mj-ea"/>
                  </a:rPr>
                  <a:t>（今後、一緒に関連機関と検討）</a:t>
                </a:r>
              </a:p>
            </p:txBody>
          </p:sp>
        </p:grpSp>
        <p:sp>
          <p:nvSpPr>
            <p:cNvPr id="3" name="正方形/長方形 2"/>
            <p:cNvSpPr/>
            <p:nvPr/>
          </p:nvSpPr>
          <p:spPr bwMode="auto">
            <a:xfrm>
              <a:off x="611185" y="2327911"/>
              <a:ext cx="431794" cy="1696759"/>
            </a:xfrm>
            <a:prstGeom prst="rect">
              <a:avLst/>
            </a:prstGeom>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buFont typeface="Times New Roman" pitchFamily="16" charset="0"/>
                <a:buNone/>
                <a:defRPr/>
              </a:pPr>
              <a:r>
                <a:rPr lang="ja-JP" altLang="en-US" sz="1600" dirty="0">
                  <a:latin typeface="Calibri" pitchFamily="32" charset="0"/>
                  <a:ea typeface="ＭＳ Ｐゴシック" charset="-128"/>
                </a:rPr>
                <a:t>　技術支援</a:t>
              </a:r>
              <a:endParaRPr lang="ja-JP" altLang="en-US" sz="1600" dirty="0">
                <a:solidFill>
                  <a:srgbClr val="000000"/>
                </a:solidFill>
                <a:latin typeface="Calibri" pitchFamily="32" charset="0"/>
                <a:ea typeface="ＭＳ Ｐゴシック" charset="-128"/>
              </a:endParaRPr>
            </a:p>
          </p:txBody>
        </p:sp>
        <p:sp>
          <p:nvSpPr>
            <p:cNvPr id="56" name="正方形/長方形 55"/>
            <p:cNvSpPr/>
            <p:nvPr/>
          </p:nvSpPr>
          <p:spPr bwMode="auto">
            <a:xfrm>
              <a:off x="1042979" y="4035605"/>
              <a:ext cx="649279" cy="2201595"/>
            </a:xfrm>
            <a:prstGeom prst="rect">
              <a:avLst/>
            </a:prstGeom>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buFont typeface="Times New Roman" pitchFamily="16" charset="0"/>
                <a:buNone/>
                <a:defRPr/>
              </a:pPr>
              <a:r>
                <a:rPr lang="ja-JP" altLang="en-US" sz="1600" dirty="0">
                  <a:latin typeface="Calibri" pitchFamily="32" charset="0"/>
                  <a:ea typeface="ＭＳ Ｐゴシック" charset="-128"/>
                </a:rPr>
                <a:t>　　共同開発　　</a:t>
              </a:r>
              <a:endParaRPr lang="en-US" altLang="ja-JP" sz="1600" dirty="0">
                <a:latin typeface="Calibri" pitchFamily="32" charset="0"/>
                <a:ea typeface="ＭＳ Ｐゴシック" charset="-128"/>
              </a:endParaRPr>
            </a:p>
            <a:p>
              <a:pPr>
                <a:buFont typeface="Times New Roman" pitchFamily="16" charset="0"/>
                <a:buNone/>
                <a:defRPr/>
              </a:pPr>
              <a:r>
                <a:rPr lang="ja-JP" altLang="en-US" sz="1600" dirty="0">
                  <a:latin typeface="Calibri" pitchFamily="32" charset="0"/>
                  <a:ea typeface="ＭＳ Ｐゴシック" charset="-128"/>
                </a:rPr>
                <a:t>　・　企画立案</a:t>
              </a:r>
              <a:endParaRPr lang="ja-JP" altLang="en-US" sz="1600" dirty="0">
                <a:solidFill>
                  <a:srgbClr val="000000"/>
                </a:solidFill>
                <a:latin typeface="Calibri" pitchFamily="32" charset="0"/>
                <a:ea typeface="ＭＳ Ｐゴシック" charset="-128"/>
              </a:endParaRPr>
            </a:p>
          </p:txBody>
        </p:sp>
      </p:grpSp>
      <p:cxnSp>
        <p:nvCxnSpPr>
          <p:cNvPr id="6151" name="直線コネクタ 11"/>
          <p:cNvCxnSpPr>
            <a:cxnSpLocks noChangeShapeType="1"/>
          </p:cNvCxnSpPr>
          <p:nvPr/>
        </p:nvCxnSpPr>
        <p:spPr bwMode="auto">
          <a:xfrm>
            <a:off x="584730" y="5589588"/>
            <a:ext cx="8659152" cy="0"/>
          </a:xfrm>
          <a:prstGeom prst="line">
            <a:avLst/>
          </a:prstGeom>
          <a:noFill/>
          <a:ln w="9525" algn="ctr">
            <a:solidFill>
              <a:schemeClr val="tx1"/>
            </a:solidFill>
            <a:prstDash val="lg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2" name="角丸四角形 14"/>
          <p:cNvSpPr>
            <a:spLocks noChangeArrowheads="1"/>
          </p:cNvSpPr>
          <p:nvPr/>
        </p:nvSpPr>
        <p:spPr bwMode="auto">
          <a:xfrm>
            <a:off x="741231" y="5805488"/>
            <a:ext cx="2521215" cy="576262"/>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r>
              <a:rPr lang="ja-JP" altLang="en-US" sz="1400">
                <a:solidFill>
                  <a:schemeClr val="tx1"/>
                </a:solidFill>
              </a:rPr>
              <a:t>広野町オリーブプロジェクト</a:t>
            </a:r>
            <a:endParaRPr lang="en-US" altLang="ja-JP" sz="1400">
              <a:solidFill>
                <a:schemeClr val="tx1"/>
              </a:solidFill>
            </a:endParaRPr>
          </a:p>
          <a:p>
            <a:r>
              <a:rPr lang="ja-JP" altLang="en-US" sz="1400">
                <a:solidFill>
                  <a:schemeClr val="tx1"/>
                </a:solidFill>
              </a:rPr>
              <a:t>　　（ひろのオリーブ村）</a:t>
            </a:r>
          </a:p>
        </p:txBody>
      </p:sp>
      <p:sp>
        <p:nvSpPr>
          <p:cNvPr id="6153" name="角丸四角形 56"/>
          <p:cNvSpPr>
            <a:spLocks noChangeArrowheads="1"/>
          </p:cNvSpPr>
          <p:nvPr/>
        </p:nvSpPr>
        <p:spPr bwMode="auto">
          <a:xfrm>
            <a:off x="4285721" y="5805488"/>
            <a:ext cx="1525456" cy="576262"/>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r>
              <a:rPr lang="ja-JP" altLang="en-US" sz="1400">
                <a:solidFill>
                  <a:schemeClr val="tx1"/>
                </a:solidFill>
              </a:rPr>
              <a:t>広野町町民の六次産業化</a:t>
            </a:r>
          </a:p>
        </p:txBody>
      </p:sp>
      <p:sp>
        <p:nvSpPr>
          <p:cNvPr id="6154" name="角丸四角形 57"/>
          <p:cNvSpPr>
            <a:spLocks noChangeArrowheads="1"/>
          </p:cNvSpPr>
          <p:nvPr/>
        </p:nvSpPr>
        <p:spPr bwMode="auto">
          <a:xfrm>
            <a:off x="6681392" y="5805488"/>
            <a:ext cx="2156619" cy="576262"/>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r>
              <a:rPr lang="ja-JP" altLang="en-US" sz="1400">
                <a:solidFill>
                  <a:schemeClr val="tx1"/>
                </a:solidFill>
              </a:rPr>
              <a:t>広野町の田畑の再生と町民の帰還を実現</a:t>
            </a:r>
          </a:p>
        </p:txBody>
      </p:sp>
      <p:sp>
        <p:nvSpPr>
          <p:cNvPr id="6155" name="右矢印 18"/>
          <p:cNvSpPr>
            <a:spLocks noChangeArrowheads="1"/>
          </p:cNvSpPr>
          <p:nvPr/>
        </p:nvSpPr>
        <p:spPr bwMode="auto">
          <a:xfrm>
            <a:off x="3436144" y="5805488"/>
            <a:ext cx="693077" cy="576262"/>
          </a:xfrm>
          <a:prstGeom prst="rightArrow">
            <a:avLst>
              <a:gd name="adj1" fmla="val 50000"/>
              <a:gd name="adj2" fmla="val 4999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r>
              <a:rPr lang="ja-JP" altLang="en-US" sz="1200">
                <a:solidFill>
                  <a:schemeClr val="tx1"/>
                </a:solidFill>
              </a:rPr>
              <a:t>支援</a:t>
            </a:r>
          </a:p>
        </p:txBody>
      </p:sp>
      <p:sp>
        <p:nvSpPr>
          <p:cNvPr id="6156" name="右矢印 58"/>
          <p:cNvSpPr>
            <a:spLocks noChangeArrowheads="1"/>
          </p:cNvSpPr>
          <p:nvPr/>
        </p:nvSpPr>
        <p:spPr bwMode="auto">
          <a:xfrm>
            <a:off x="5898886" y="5805488"/>
            <a:ext cx="693077" cy="576262"/>
          </a:xfrm>
          <a:prstGeom prst="rightArrow">
            <a:avLst>
              <a:gd name="adj1" fmla="val 50000"/>
              <a:gd name="adj2" fmla="val 4999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r>
              <a:rPr lang="ja-JP" altLang="en-US" sz="1200">
                <a:solidFill>
                  <a:schemeClr val="tx1"/>
                </a:solidFill>
              </a:rPr>
              <a:t>効果</a:t>
            </a:r>
          </a:p>
        </p:txBody>
      </p:sp>
    </p:spTree>
    <p:extLst>
      <p:ext uri="{BB962C8B-B14F-4D97-AF65-F5344CB8AC3E}">
        <p14:creationId xmlns:p14="http://schemas.microsoft.com/office/powerpoint/2010/main" val="39282820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71" y="1342734"/>
            <a:ext cx="9633520" cy="5398635"/>
          </a:xfrm>
          <a:prstGeom prst="rect">
            <a:avLst/>
          </a:prstGeom>
        </p:spPr>
      </p:pic>
      <p:sp>
        <p:nvSpPr>
          <p:cNvPr id="6" name="テキスト ボックス 5"/>
          <p:cNvSpPr txBox="1"/>
          <p:nvPr/>
        </p:nvSpPr>
        <p:spPr>
          <a:xfrm>
            <a:off x="584514" y="116632"/>
            <a:ext cx="4004622" cy="369332"/>
          </a:xfrm>
          <a:prstGeom prst="rect">
            <a:avLst/>
          </a:prstGeom>
          <a:noFill/>
        </p:spPr>
        <p:txBody>
          <a:bodyPr wrap="none" rtlCol="0">
            <a:spAutoFit/>
          </a:bodyPr>
          <a:lstStyle/>
          <a:p>
            <a:r>
              <a:rPr lang="ja-JP" altLang="en-US" dirty="0" smtClean="0"/>
              <a:t>広野いきいきネットワーク</a:t>
            </a:r>
            <a:r>
              <a:rPr lang="ja-JP" altLang="en-US" dirty="0" smtClean="0"/>
              <a:t>（個人の思い）</a:t>
            </a:r>
            <a:endParaRPr kumimoji="1" lang="ja-JP" altLang="en-US" dirty="0"/>
          </a:p>
        </p:txBody>
      </p:sp>
      <p:cxnSp>
        <p:nvCxnSpPr>
          <p:cNvPr id="8" name="直線コネクタ 7"/>
          <p:cNvCxnSpPr/>
          <p:nvPr/>
        </p:nvCxnSpPr>
        <p:spPr>
          <a:xfrm>
            <a:off x="350489" y="571963"/>
            <a:ext cx="920502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733087" y="3717032"/>
            <a:ext cx="8580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ainfrm"/>
          <p:cNvSpPr>
            <a:spLocks noEditPoints="1" noChangeArrowheads="1"/>
          </p:cNvSpPr>
          <p:nvPr/>
        </p:nvSpPr>
        <p:spPr bwMode="auto">
          <a:xfrm>
            <a:off x="6125299" y="3155826"/>
            <a:ext cx="333048" cy="489198"/>
          </a:xfrm>
          <a:custGeom>
            <a:avLst/>
            <a:gdLst>
              <a:gd name="T0" fmla="*/ 0 w 21600"/>
              <a:gd name="T1" fmla="*/ 0 h 21600"/>
              <a:gd name="T2" fmla="*/ 10800 w 21600"/>
              <a:gd name="T3" fmla="*/ 0 h 21600"/>
              <a:gd name="T4" fmla="*/ 21600 w 21600"/>
              <a:gd name="T5" fmla="*/ 0 h 21600"/>
              <a:gd name="T6" fmla="*/ 21600 w 21600"/>
              <a:gd name="T7" fmla="*/ 10800 h 21600"/>
              <a:gd name="T8" fmla="*/ 20603 w 21600"/>
              <a:gd name="T9" fmla="*/ 21600 h 21600"/>
              <a:gd name="T10" fmla="*/ 10800 w 21600"/>
              <a:gd name="T11" fmla="*/ 21600 h 21600"/>
              <a:gd name="T12" fmla="*/ 1163 w 21600"/>
              <a:gd name="T13" fmla="*/ 21600 h 21600"/>
              <a:gd name="T14" fmla="*/ 0 w 21600"/>
              <a:gd name="T15" fmla="*/ 10800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laptop"/>
          <p:cNvSpPr>
            <a:spLocks noEditPoints="1" noChangeArrowheads="1"/>
          </p:cNvSpPr>
          <p:nvPr/>
        </p:nvSpPr>
        <p:spPr bwMode="auto">
          <a:xfrm>
            <a:off x="5655079" y="3270404"/>
            <a:ext cx="394579" cy="37462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1028"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260" y="3420110"/>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589" y="3429000"/>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9104" y="4269542"/>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4204" y="5133638"/>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 (x86)\Microsoft Office\MEDIA\CAGCAT10\j018560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6301" y="1787325"/>
            <a:ext cx="499599" cy="4619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Program Files (x86)\Microsoft Office\MEDIA\CAGCAT10\j018560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4141" y="4054142"/>
            <a:ext cx="499599" cy="46196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グループ化 23"/>
          <p:cNvGrpSpPr/>
          <p:nvPr/>
        </p:nvGrpSpPr>
        <p:grpSpPr>
          <a:xfrm>
            <a:off x="7059235" y="3861048"/>
            <a:ext cx="299109" cy="193094"/>
            <a:chOff x="7596336" y="851314"/>
            <a:chExt cx="576064" cy="345438"/>
          </a:xfrm>
        </p:grpSpPr>
        <p:grpSp>
          <p:nvGrpSpPr>
            <p:cNvPr id="23" name="グループ化 22"/>
            <p:cNvGrpSpPr/>
            <p:nvPr/>
          </p:nvGrpSpPr>
          <p:grpSpPr>
            <a:xfrm>
              <a:off x="7723163" y="851314"/>
              <a:ext cx="449237" cy="152344"/>
              <a:chOff x="7723163" y="851314"/>
              <a:chExt cx="449237" cy="152344"/>
            </a:xfrm>
          </p:grpSpPr>
          <p:sp>
            <p:nvSpPr>
              <p:cNvPr id="13" name="フリーフォーム 12"/>
              <p:cNvSpPr/>
              <p:nvPr/>
            </p:nvSpPr>
            <p:spPr>
              <a:xfrm>
                <a:off x="7723163" y="851314"/>
                <a:ext cx="298548" cy="152344"/>
              </a:xfrm>
              <a:custGeom>
                <a:avLst/>
                <a:gdLst>
                  <a:gd name="connsiteX0" fmla="*/ 0 w 298548"/>
                  <a:gd name="connsiteY0" fmla="*/ 147492 h 152344"/>
                  <a:gd name="connsiteX1" fmla="*/ 112542 w 298548"/>
                  <a:gd name="connsiteY1" fmla="*/ 6815 h 152344"/>
                  <a:gd name="connsiteX2" fmla="*/ 253219 w 298548"/>
                  <a:gd name="connsiteY2" fmla="*/ 34951 h 152344"/>
                  <a:gd name="connsiteX3" fmla="*/ 295422 w 298548"/>
                  <a:gd name="connsiteY3" fmla="*/ 147492 h 152344"/>
                  <a:gd name="connsiteX4" fmla="*/ 295422 w 298548"/>
                  <a:gd name="connsiteY4" fmla="*/ 133424 h 152344"/>
                  <a:gd name="connsiteX5" fmla="*/ 295422 w 298548"/>
                  <a:gd name="connsiteY5" fmla="*/ 133424 h 15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548" h="152344">
                    <a:moveTo>
                      <a:pt x="0" y="147492"/>
                    </a:moveTo>
                    <a:cubicBezTo>
                      <a:pt x="35169" y="86532"/>
                      <a:pt x="70339" y="25572"/>
                      <a:pt x="112542" y="6815"/>
                    </a:cubicBezTo>
                    <a:cubicBezTo>
                      <a:pt x="154745" y="-11942"/>
                      <a:pt x="222739" y="11505"/>
                      <a:pt x="253219" y="34951"/>
                    </a:cubicBezTo>
                    <a:cubicBezTo>
                      <a:pt x="283699" y="58397"/>
                      <a:pt x="288388" y="131080"/>
                      <a:pt x="295422" y="147492"/>
                    </a:cubicBezTo>
                    <a:cubicBezTo>
                      <a:pt x="302456" y="163904"/>
                      <a:pt x="295422" y="133424"/>
                      <a:pt x="295422" y="133424"/>
                    </a:cubicBezTo>
                    <a:lnTo>
                      <a:pt x="295422" y="133424"/>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7872437" y="1003658"/>
                <a:ext cx="29996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flipH="1" flipV="1">
              <a:off x="7596336" y="1044408"/>
              <a:ext cx="449237" cy="152344"/>
              <a:chOff x="7723163" y="851314"/>
              <a:chExt cx="449237" cy="152344"/>
            </a:xfrm>
          </p:grpSpPr>
          <p:sp>
            <p:nvSpPr>
              <p:cNvPr id="27" name="フリーフォーム 26"/>
              <p:cNvSpPr/>
              <p:nvPr/>
            </p:nvSpPr>
            <p:spPr>
              <a:xfrm>
                <a:off x="7723163" y="851314"/>
                <a:ext cx="298548" cy="152344"/>
              </a:xfrm>
              <a:custGeom>
                <a:avLst/>
                <a:gdLst>
                  <a:gd name="connsiteX0" fmla="*/ 0 w 298548"/>
                  <a:gd name="connsiteY0" fmla="*/ 147492 h 152344"/>
                  <a:gd name="connsiteX1" fmla="*/ 112542 w 298548"/>
                  <a:gd name="connsiteY1" fmla="*/ 6815 h 152344"/>
                  <a:gd name="connsiteX2" fmla="*/ 253219 w 298548"/>
                  <a:gd name="connsiteY2" fmla="*/ 34951 h 152344"/>
                  <a:gd name="connsiteX3" fmla="*/ 295422 w 298548"/>
                  <a:gd name="connsiteY3" fmla="*/ 147492 h 152344"/>
                  <a:gd name="connsiteX4" fmla="*/ 295422 w 298548"/>
                  <a:gd name="connsiteY4" fmla="*/ 133424 h 152344"/>
                  <a:gd name="connsiteX5" fmla="*/ 295422 w 298548"/>
                  <a:gd name="connsiteY5" fmla="*/ 133424 h 15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548" h="152344">
                    <a:moveTo>
                      <a:pt x="0" y="147492"/>
                    </a:moveTo>
                    <a:cubicBezTo>
                      <a:pt x="35169" y="86532"/>
                      <a:pt x="70339" y="25572"/>
                      <a:pt x="112542" y="6815"/>
                    </a:cubicBezTo>
                    <a:cubicBezTo>
                      <a:pt x="154745" y="-11942"/>
                      <a:pt x="222739" y="11505"/>
                      <a:pt x="253219" y="34951"/>
                    </a:cubicBezTo>
                    <a:cubicBezTo>
                      <a:pt x="283699" y="58397"/>
                      <a:pt x="288388" y="131080"/>
                      <a:pt x="295422" y="147492"/>
                    </a:cubicBezTo>
                    <a:cubicBezTo>
                      <a:pt x="302456" y="163904"/>
                      <a:pt x="295422" y="133424"/>
                      <a:pt x="295422" y="133424"/>
                    </a:cubicBezTo>
                    <a:lnTo>
                      <a:pt x="295422" y="133424"/>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a:off x="7872437" y="1003658"/>
                <a:ext cx="29996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29" name="フリーフォーム 28"/>
          <p:cNvSpPr/>
          <p:nvPr/>
        </p:nvSpPr>
        <p:spPr>
          <a:xfrm>
            <a:off x="6422771" y="3713872"/>
            <a:ext cx="792480" cy="309489"/>
          </a:xfrm>
          <a:custGeom>
            <a:avLst/>
            <a:gdLst>
              <a:gd name="connsiteX0" fmla="*/ 731520 w 731520"/>
              <a:gd name="connsiteY0" fmla="*/ 295421 h 309489"/>
              <a:gd name="connsiteX1" fmla="*/ 14067 w 731520"/>
              <a:gd name="connsiteY1" fmla="*/ 309489 h 309489"/>
              <a:gd name="connsiteX2" fmla="*/ 0 w 731520"/>
              <a:gd name="connsiteY2" fmla="*/ 0 h 309489"/>
              <a:gd name="connsiteX3" fmla="*/ 0 w 731520"/>
              <a:gd name="connsiteY3" fmla="*/ 0 h 309489"/>
              <a:gd name="connsiteX4" fmla="*/ 14067 w 731520"/>
              <a:gd name="connsiteY4" fmla="*/ 28135 h 30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309489">
                <a:moveTo>
                  <a:pt x="731520" y="295421"/>
                </a:moveTo>
                <a:lnTo>
                  <a:pt x="14067" y="309489"/>
                </a:lnTo>
                <a:lnTo>
                  <a:pt x="0" y="0"/>
                </a:lnTo>
                <a:lnTo>
                  <a:pt x="0" y="0"/>
                </a:lnTo>
                <a:lnTo>
                  <a:pt x="14067" y="2813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483288" y="2996952"/>
            <a:ext cx="1222313" cy="97203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5" name="直線コネクタ 1024"/>
          <p:cNvCxnSpPr/>
          <p:nvPr/>
        </p:nvCxnSpPr>
        <p:spPr>
          <a:xfrm>
            <a:off x="11271702" y="2780928"/>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26" name="フリーフォーム 1025"/>
          <p:cNvSpPr/>
          <p:nvPr/>
        </p:nvSpPr>
        <p:spPr>
          <a:xfrm>
            <a:off x="6470856" y="3731343"/>
            <a:ext cx="1517855" cy="191729"/>
          </a:xfrm>
          <a:custGeom>
            <a:avLst/>
            <a:gdLst>
              <a:gd name="connsiteX0" fmla="*/ 1401097 w 1401097"/>
              <a:gd name="connsiteY0" fmla="*/ 73742 h 191729"/>
              <a:gd name="connsiteX1" fmla="*/ 1283109 w 1401097"/>
              <a:gd name="connsiteY1" fmla="*/ 191729 h 191729"/>
              <a:gd name="connsiteX2" fmla="*/ 162232 w 1401097"/>
              <a:gd name="connsiteY2" fmla="*/ 191729 h 191729"/>
              <a:gd name="connsiteX3" fmla="*/ 0 w 1401097"/>
              <a:gd name="connsiteY3" fmla="*/ 0 h 191729"/>
            </a:gdLst>
            <a:ahLst/>
            <a:cxnLst>
              <a:cxn ang="0">
                <a:pos x="connsiteX0" y="connsiteY0"/>
              </a:cxn>
              <a:cxn ang="0">
                <a:pos x="connsiteX1" y="connsiteY1"/>
              </a:cxn>
              <a:cxn ang="0">
                <a:pos x="connsiteX2" y="connsiteY2"/>
              </a:cxn>
              <a:cxn ang="0">
                <a:pos x="connsiteX3" y="connsiteY3"/>
              </a:cxn>
            </a:cxnLst>
            <a:rect l="l" t="t" r="r" b="b"/>
            <a:pathLst>
              <a:path w="1401097" h="191729">
                <a:moveTo>
                  <a:pt x="1401097" y="73742"/>
                </a:moveTo>
                <a:lnTo>
                  <a:pt x="1283109" y="191729"/>
                </a:lnTo>
                <a:lnTo>
                  <a:pt x="162232" y="191729"/>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フリーフォーム 1026"/>
          <p:cNvSpPr/>
          <p:nvPr/>
        </p:nvSpPr>
        <p:spPr>
          <a:xfrm>
            <a:off x="7381569" y="3805085"/>
            <a:ext cx="127819" cy="132735"/>
          </a:xfrm>
          <a:custGeom>
            <a:avLst/>
            <a:gdLst>
              <a:gd name="connsiteX0" fmla="*/ 117987 w 117987"/>
              <a:gd name="connsiteY0" fmla="*/ 0 h 132735"/>
              <a:gd name="connsiteX1" fmla="*/ 0 w 117987"/>
              <a:gd name="connsiteY1" fmla="*/ 132735 h 132735"/>
              <a:gd name="connsiteX2" fmla="*/ 0 w 117987"/>
              <a:gd name="connsiteY2" fmla="*/ 132735 h 132735"/>
            </a:gdLst>
            <a:ahLst/>
            <a:cxnLst>
              <a:cxn ang="0">
                <a:pos x="connsiteX0" y="connsiteY0"/>
              </a:cxn>
              <a:cxn ang="0">
                <a:pos x="connsiteX1" y="connsiteY1"/>
              </a:cxn>
              <a:cxn ang="0">
                <a:pos x="connsiteX2" y="connsiteY2"/>
              </a:cxn>
            </a:cxnLst>
            <a:rect l="l" t="t" r="r" b="b"/>
            <a:pathLst>
              <a:path w="117987" h="132735">
                <a:moveTo>
                  <a:pt x="117987" y="0"/>
                </a:moveTo>
                <a:lnTo>
                  <a:pt x="0" y="132735"/>
                </a:lnTo>
                <a:lnTo>
                  <a:pt x="0" y="13273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1" name="直線コネクタ 1030"/>
          <p:cNvCxnSpPr/>
          <p:nvPr/>
        </p:nvCxnSpPr>
        <p:spPr>
          <a:xfrm>
            <a:off x="6125299" y="3717033"/>
            <a:ext cx="36836" cy="780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直線コネクタ 1033"/>
          <p:cNvCxnSpPr/>
          <p:nvPr/>
        </p:nvCxnSpPr>
        <p:spPr>
          <a:xfrm>
            <a:off x="6291822" y="3731343"/>
            <a:ext cx="31274" cy="1626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テキスト ボックス 1035"/>
          <p:cNvSpPr txBox="1"/>
          <p:nvPr/>
        </p:nvSpPr>
        <p:spPr>
          <a:xfrm>
            <a:off x="7636509" y="1510326"/>
            <a:ext cx="1409360" cy="276999"/>
          </a:xfrm>
          <a:prstGeom prst="rect">
            <a:avLst/>
          </a:prstGeom>
          <a:noFill/>
        </p:spPr>
        <p:txBody>
          <a:bodyPr wrap="none" rtlCol="0">
            <a:spAutoFit/>
          </a:bodyPr>
          <a:lstStyle/>
          <a:p>
            <a:r>
              <a:rPr kumimoji="1" lang="ja-JP" altLang="en-US" sz="1200" dirty="0" smtClean="0"/>
              <a:t>二つ沼公園（拠点）</a:t>
            </a:r>
            <a:endParaRPr kumimoji="1" lang="ja-JP" altLang="en-US" sz="1200" dirty="0"/>
          </a:p>
        </p:txBody>
      </p:sp>
      <p:sp>
        <p:nvSpPr>
          <p:cNvPr id="47" name="テキスト ボックス 46"/>
          <p:cNvSpPr txBox="1"/>
          <p:nvPr/>
        </p:nvSpPr>
        <p:spPr>
          <a:xfrm>
            <a:off x="7862405" y="3861049"/>
            <a:ext cx="944489" cy="276999"/>
          </a:xfrm>
          <a:prstGeom prst="rect">
            <a:avLst/>
          </a:prstGeom>
          <a:noFill/>
        </p:spPr>
        <p:txBody>
          <a:bodyPr wrap="none" rtlCol="0">
            <a:spAutoFit/>
          </a:bodyPr>
          <a:lstStyle/>
          <a:p>
            <a:r>
              <a:rPr kumimoji="1" lang="ja-JP" altLang="en-US" sz="1200" dirty="0" smtClean="0"/>
              <a:t>和み</a:t>
            </a:r>
            <a:r>
              <a:rPr kumimoji="1" lang="en-US" altLang="ja-JP" sz="1200" dirty="0" smtClean="0"/>
              <a:t>station</a:t>
            </a:r>
            <a:endParaRPr kumimoji="1" lang="ja-JP" altLang="en-US" sz="1200" dirty="0"/>
          </a:p>
        </p:txBody>
      </p:sp>
      <p:pic>
        <p:nvPicPr>
          <p:cNvPr id="48"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6585" y="4137319"/>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9234" y="4485566"/>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217" y="4773598"/>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8317" y="2037294"/>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217" y="1772816"/>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8517" y="2149624"/>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6766" y="2236550"/>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6679" y="2757374"/>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6966" y="3621470"/>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645" y="4797152"/>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077" y="4293096"/>
            <a:ext cx="537784" cy="4556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086" y="5421670"/>
            <a:ext cx="537784" cy="455602"/>
          </a:xfrm>
          <a:prstGeom prst="rect">
            <a:avLst/>
          </a:prstGeom>
          <a:noFill/>
          <a:extLst>
            <a:ext uri="{909E8E84-426E-40DD-AFC4-6F175D3DCCD1}">
              <a14:hiddenFill xmlns:a14="http://schemas.microsoft.com/office/drawing/2010/main">
                <a:solidFill>
                  <a:srgbClr val="FFFFFF"/>
                </a:solidFill>
              </a14:hiddenFill>
            </a:ext>
          </a:extLst>
        </p:spPr>
      </p:pic>
      <p:cxnSp>
        <p:nvCxnSpPr>
          <p:cNvPr id="1038" name="直線コネクタ 1037"/>
          <p:cNvCxnSpPr/>
          <p:nvPr/>
        </p:nvCxnSpPr>
        <p:spPr>
          <a:xfrm>
            <a:off x="3384550" y="2605226"/>
            <a:ext cx="1958493" cy="731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0" name="直線コネクタ 1039"/>
          <p:cNvCxnSpPr/>
          <p:nvPr/>
        </p:nvCxnSpPr>
        <p:spPr>
          <a:xfrm>
            <a:off x="2604463" y="2996952"/>
            <a:ext cx="2738580" cy="340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2" name="直線コネクタ 1041"/>
          <p:cNvCxnSpPr/>
          <p:nvPr/>
        </p:nvCxnSpPr>
        <p:spPr>
          <a:xfrm flipV="1">
            <a:off x="3513978" y="3337102"/>
            <a:ext cx="1829065" cy="467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4" name="直線コネクタ 1043"/>
          <p:cNvCxnSpPr/>
          <p:nvPr/>
        </p:nvCxnSpPr>
        <p:spPr>
          <a:xfrm flipV="1">
            <a:off x="3714750" y="3337102"/>
            <a:ext cx="1628293" cy="1134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6" name="直線コネクタ 1045"/>
          <p:cNvCxnSpPr>
            <a:stCxn id="57" idx="3"/>
          </p:cNvCxnSpPr>
          <p:nvPr/>
        </p:nvCxnSpPr>
        <p:spPr>
          <a:xfrm flipV="1">
            <a:off x="2292429" y="3420111"/>
            <a:ext cx="2894597" cy="1604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8" name="直線コネクタ 1047"/>
          <p:cNvCxnSpPr/>
          <p:nvPr/>
        </p:nvCxnSpPr>
        <p:spPr>
          <a:xfrm flipH="1">
            <a:off x="3704861" y="3400426"/>
            <a:ext cx="1638182" cy="2021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0" name="直線コネクタ 1049"/>
          <p:cNvCxnSpPr/>
          <p:nvPr/>
        </p:nvCxnSpPr>
        <p:spPr>
          <a:xfrm flipH="1" flipV="1">
            <a:off x="6591182" y="4222532"/>
            <a:ext cx="468052" cy="718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2" name="直線コネクタ 1051"/>
          <p:cNvCxnSpPr/>
          <p:nvPr/>
        </p:nvCxnSpPr>
        <p:spPr>
          <a:xfrm flipH="1" flipV="1">
            <a:off x="6591182" y="4293097"/>
            <a:ext cx="642235" cy="420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4" name="直線コネクタ 1053"/>
          <p:cNvCxnSpPr>
            <a:stCxn id="48" idx="1"/>
          </p:cNvCxnSpPr>
          <p:nvPr/>
        </p:nvCxnSpPr>
        <p:spPr>
          <a:xfrm flipH="1" flipV="1">
            <a:off x="6591182" y="4269542"/>
            <a:ext cx="585403" cy="95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51" idx="1"/>
          </p:cNvCxnSpPr>
          <p:nvPr/>
        </p:nvCxnSpPr>
        <p:spPr>
          <a:xfrm flipH="1">
            <a:off x="6291823" y="2265096"/>
            <a:ext cx="776494" cy="731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6291822" y="2300426"/>
            <a:ext cx="1036304" cy="696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6291822" y="2464352"/>
            <a:ext cx="1217565" cy="532601"/>
          </a:xfrm>
          <a:prstGeom prst="line">
            <a:avLst/>
          </a:prstGeom>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584515" y="908720"/>
            <a:ext cx="5304589" cy="1384995"/>
          </a:xfrm>
          <a:prstGeom prst="rect">
            <a:avLst/>
          </a:prstGeom>
          <a:noFill/>
        </p:spPr>
        <p:txBody>
          <a:bodyPr wrap="square" rtlCol="0">
            <a:spAutoFit/>
          </a:bodyPr>
          <a:lstStyle/>
          <a:p>
            <a:r>
              <a:rPr lang="ja-JP" altLang="en-US" sz="1400" dirty="0" smtClean="0"/>
              <a:t>１．各観光エリアにネットワークを張り巡らせ情報共有の場を儲ける</a:t>
            </a:r>
            <a:endParaRPr lang="en-US" altLang="ja-JP" sz="1400" dirty="0" smtClean="0"/>
          </a:p>
          <a:p>
            <a:r>
              <a:rPr lang="ja-JP" altLang="en-US" sz="1400" dirty="0"/>
              <a:t>２．</a:t>
            </a:r>
            <a:r>
              <a:rPr lang="ja-JP" altLang="en-US" sz="1400" dirty="0" smtClean="0"/>
              <a:t>農業</a:t>
            </a:r>
            <a:r>
              <a:rPr lang="ja-JP" altLang="en-US" sz="1400" dirty="0" smtClean="0"/>
              <a:t>産業の支援をネットワークを通して</a:t>
            </a:r>
            <a:r>
              <a:rPr lang="ja-JP" altLang="en-US" sz="1400" dirty="0" smtClean="0"/>
              <a:t>行う</a:t>
            </a:r>
            <a:endParaRPr lang="en-US" altLang="ja-JP" sz="1400" dirty="0" smtClean="0"/>
          </a:p>
          <a:p>
            <a:r>
              <a:rPr lang="ja-JP" altLang="en-US" sz="1400" dirty="0"/>
              <a:t>３</a:t>
            </a:r>
            <a:r>
              <a:rPr lang="ja-JP" altLang="en-US" sz="1400" dirty="0" smtClean="0"/>
              <a:t>．</a:t>
            </a:r>
            <a:r>
              <a:rPr lang="ja-JP" altLang="en-US" sz="1400" dirty="0"/>
              <a:t>全国の仲間と交流の場を儲ける（ビデオ通信）</a:t>
            </a:r>
            <a:endParaRPr lang="en-US" altLang="ja-JP" sz="1400" dirty="0"/>
          </a:p>
          <a:p>
            <a:r>
              <a:rPr lang="ja-JP" altLang="en-US" sz="1400" dirty="0" smtClean="0"/>
              <a:t>４．</a:t>
            </a:r>
            <a:r>
              <a:rPr lang="ja-JP" altLang="en-US" sz="1400" dirty="0" smtClean="0"/>
              <a:t>将来観光事業が機動に乗った時に広告や観光者の把握　</a:t>
            </a:r>
            <a:endParaRPr lang="en-US" altLang="ja-JP" sz="1400" dirty="0" smtClean="0"/>
          </a:p>
          <a:p>
            <a:r>
              <a:rPr lang="ja-JP" altLang="en-US" sz="1400" dirty="0"/>
              <a:t>　</a:t>
            </a:r>
            <a:r>
              <a:rPr lang="ja-JP" altLang="en-US" sz="1400" dirty="0" smtClean="0"/>
              <a:t>　に活用</a:t>
            </a:r>
            <a:r>
              <a:rPr lang="ja-JP" altLang="en-US" sz="1400" dirty="0" smtClean="0"/>
              <a:t>する</a:t>
            </a:r>
            <a:endParaRPr lang="en-US" altLang="ja-JP" sz="1400" dirty="0" smtClean="0"/>
          </a:p>
          <a:p>
            <a:r>
              <a:rPr lang="ja-JP" altLang="en-US" sz="1400"/>
              <a:t>５</a:t>
            </a:r>
            <a:r>
              <a:rPr lang="ja-JP" altLang="en-US" sz="1400" smtClean="0"/>
              <a:t>．その他</a:t>
            </a:r>
            <a:endParaRPr lang="en-US" altLang="ja-JP" sz="1400" dirty="0" smtClean="0"/>
          </a:p>
        </p:txBody>
      </p:sp>
      <p:pic>
        <p:nvPicPr>
          <p:cNvPr id="2050" name="Picture 2" descr="Skype for Window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5234" y="1772816"/>
            <a:ext cx="815742" cy="60460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Skype for Window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0388" y="4062815"/>
            <a:ext cx="815742" cy="60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37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60572" y="2348880"/>
            <a:ext cx="8856924" cy="1980220"/>
          </a:xfrm>
          <a:prstGeom prst="roundRect">
            <a:avLst>
              <a:gd name="adj" fmla="val 0"/>
            </a:avLst>
          </a:pr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128464" y="907132"/>
            <a:ext cx="676875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1372" y="385500"/>
            <a:ext cx="3403476" cy="523220"/>
          </a:xfrm>
          <a:prstGeom prst="rect">
            <a:avLst/>
          </a:prstGeom>
          <a:noFill/>
        </p:spPr>
        <p:txBody>
          <a:bodyPr wrap="square" rtlCol="0">
            <a:spAutoFit/>
          </a:bodyPr>
          <a:lstStyle/>
          <a:p>
            <a:r>
              <a:rPr lang="ja-JP" altLang="en-US" sz="2800" b="1" dirty="0" smtClean="0">
                <a:solidFill>
                  <a:srgbClr val="000000"/>
                </a:solidFill>
                <a:latin typeface="+mj-ea"/>
              </a:rPr>
              <a:t>１．</a:t>
            </a:r>
            <a:r>
              <a:rPr lang="ja-JP" altLang="en-US" sz="2800" b="1" dirty="0"/>
              <a:t>目的</a:t>
            </a:r>
            <a:endParaRPr kumimoji="1" lang="en-US" altLang="ja-JP" sz="2800" b="1" dirty="0" smtClean="0">
              <a:solidFill>
                <a:schemeClr val="accent2">
                  <a:lumMod val="50000"/>
                </a:schemeClr>
              </a:solidFill>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921" y="109538"/>
            <a:ext cx="20605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 name="テキスト ボックス 16"/>
          <p:cNvSpPr txBox="1"/>
          <p:nvPr/>
        </p:nvSpPr>
        <p:spPr>
          <a:xfrm>
            <a:off x="272480" y="1486525"/>
            <a:ext cx="9145016" cy="523220"/>
          </a:xfrm>
          <a:prstGeom prst="rect">
            <a:avLst/>
          </a:prstGeom>
          <a:noFill/>
        </p:spPr>
        <p:txBody>
          <a:bodyPr wrap="square" rtlCol="0">
            <a:spAutoFit/>
          </a:bodyPr>
          <a:lstStyle/>
          <a:p>
            <a:r>
              <a:rPr kumimoji="1" lang="ja-JP"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原発事故で荒廃した自然と田畑の再生と町民の帰還</a:t>
            </a:r>
            <a:endParaRPr kumimoji="1" lang="en-US" altLang="ja-JP"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テキスト ボックス 2"/>
          <p:cNvSpPr txBox="1"/>
          <p:nvPr/>
        </p:nvSpPr>
        <p:spPr>
          <a:xfrm>
            <a:off x="560572" y="2348880"/>
            <a:ext cx="8856924" cy="1938992"/>
          </a:xfrm>
          <a:prstGeom prst="rect">
            <a:avLst/>
          </a:prstGeom>
          <a:noFill/>
        </p:spPr>
        <p:txBody>
          <a:bodyPr wrap="square" rtlCol="0">
            <a:spAutoFit/>
          </a:bodyPr>
          <a:lstStyle/>
          <a:p>
            <a:pPr marL="285750" indent="-285750">
              <a:buFont typeface="Arial" pitchFamily="34" charset="0"/>
              <a:buChar char="•"/>
            </a:pPr>
            <a:r>
              <a:rPr kumimoji="1" lang="en-US" altLang="ja-JP" sz="2000" dirty="0" smtClean="0">
                <a:solidFill>
                  <a:srgbClr val="FF0000"/>
                </a:solidFill>
              </a:rPr>
              <a:t>『</a:t>
            </a:r>
            <a:r>
              <a:rPr kumimoji="1" lang="ja-JP" altLang="en-US" sz="2000" dirty="0" smtClean="0">
                <a:solidFill>
                  <a:srgbClr val="FF0000"/>
                </a:solidFill>
              </a:rPr>
              <a:t>東北に春を告げる町</a:t>
            </a:r>
            <a:r>
              <a:rPr kumimoji="1" lang="en-US" altLang="ja-JP" sz="2000" dirty="0" smtClean="0">
                <a:solidFill>
                  <a:srgbClr val="FF0000"/>
                </a:solidFill>
              </a:rPr>
              <a:t>』</a:t>
            </a:r>
            <a:r>
              <a:rPr kumimoji="1" lang="ja-JP" altLang="en-US" sz="2000" dirty="0" smtClean="0">
                <a:solidFill>
                  <a:srgbClr val="FF0000"/>
                </a:solidFill>
              </a:rPr>
              <a:t>としてみかんが実る</a:t>
            </a:r>
            <a:r>
              <a:rPr kumimoji="1" lang="ja-JP" altLang="en-US" sz="2000" dirty="0" smtClean="0"/>
              <a:t>温暖な土地で、裕福ではないながらも米、野菜を作り自足自給の生活で物的なものより心の豊かさが感じる町を取り戻し</a:t>
            </a:r>
            <a:r>
              <a:rPr lang="ja-JP" altLang="en-US" sz="2000" dirty="0" smtClean="0"/>
              <a:t>たい</a:t>
            </a:r>
            <a:r>
              <a:rPr kumimoji="1" lang="ja-JP" altLang="en-US" sz="2000" dirty="0" smtClean="0"/>
              <a:t>。</a:t>
            </a:r>
            <a:endParaRPr kumimoji="1" lang="en-US" altLang="ja-JP" sz="2000" dirty="0" smtClean="0"/>
          </a:p>
          <a:p>
            <a:r>
              <a:rPr lang="ja-JP" altLang="en-US" sz="2000" dirty="0" smtClean="0"/>
              <a:t>・　狭い、暑い、寒い、孤独という悲惨な状況から、また祖先から引き継いだ土地　</a:t>
            </a:r>
            <a:endParaRPr lang="en-US" altLang="ja-JP" sz="2000" dirty="0" smtClean="0"/>
          </a:p>
          <a:p>
            <a:r>
              <a:rPr lang="ja-JP" altLang="en-US" sz="2000" dirty="0"/>
              <a:t>　</a:t>
            </a:r>
            <a:r>
              <a:rPr lang="ja-JP" altLang="en-US" sz="2000" dirty="0" smtClean="0"/>
              <a:t>で一生終えたいという思いを叶えてあげたいという思いから仮設住宅、借り上げ</a:t>
            </a:r>
            <a:endParaRPr lang="en-US" altLang="ja-JP" sz="2000" dirty="0" smtClean="0"/>
          </a:p>
          <a:p>
            <a:r>
              <a:rPr lang="ja-JP" altLang="en-US" sz="2000" dirty="0"/>
              <a:t>　</a:t>
            </a:r>
            <a:r>
              <a:rPr lang="ja-JP" altLang="en-US" sz="2000" dirty="0" smtClean="0"/>
              <a:t>住宅からの脱却を実現したい。</a:t>
            </a:r>
          </a:p>
        </p:txBody>
      </p:sp>
      <p:sp>
        <p:nvSpPr>
          <p:cNvPr id="4" name="下矢印 3"/>
          <p:cNvSpPr/>
          <p:nvPr/>
        </p:nvSpPr>
        <p:spPr>
          <a:xfrm flipV="1">
            <a:off x="3422198" y="4581128"/>
            <a:ext cx="2304256" cy="50405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694006" y="5477162"/>
            <a:ext cx="5851282" cy="400110"/>
          </a:xfrm>
          <a:prstGeom prst="rect">
            <a:avLst/>
          </a:prstGeom>
          <a:noFill/>
          <a:ln w="28575">
            <a:solidFill>
              <a:schemeClr val="accent2">
                <a:lumMod val="75000"/>
              </a:schemeClr>
            </a:solidFill>
          </a:ln>
        </p:spPr>
        <p:txBody>
          <a:bodyPr wrap="none" rtlCol="0">
            <a:spAutoFit/>
          </a:bodyPr>
          <a:lstStyle/>
          <a:p>
            <a:r>
              <a:rPr lang="ja-JP" altLang="en-US" sz="2000" dirty="0" smtClean="0"/>
              <a:t>町民</a:t>
            </a:r>
            <a:r>
              <a:rPr lang="en-US" altLang="ja-JP" sz="2000" dirty="0" smtClean="0"/>
              <a:t>1</a:t>
            </a:r>
            <a:r>
              <a:rPr lang="ja-JP" altLang="en-US" sz="2000" dirty="0" smtClean="0"/>
              <a:t>つとなり、復興できる</a:t>
            </a:r>
            <a:r>
              <a:rPr kumimoji="1" lang="ja-JP" altLang="en-US" sz="2000" dirty="0" smtClean="0"/>
              <a:t>継続的な支援組織の確立</a:t>
            </a:r>
            <a:endParaRPr kumimoji="1" lang="ja-JP" altLang="en-US" sz="2000" dirty="0"/>
          </a:p>
        </p:txBody>
      </p:sp>
    </p:spTree>
    <p:extLst>
      <p:ext uri="{BB962C8B-B14F-4D97-AF65-F5344CB8AC3E}">
        <p14:creationId xmlns:p14="http://schemas.microsoft.com/office/powerpoint/2010/main" val="3674679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a:off x="128464" y="907132"/>
            <a:ext cx="676875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1372" y="385500"/>
            <a:ext cx="3403476" cy="523220"/>
          </a:xfrm>
          <a:prstGeom prst="rect">
            <a:avLst/>
          </a:prstGeom>
          <a:noFill/>
        </p:spPr>
        <p:txBody>
          <a:bodyPr wrap="square" rtlCol="0">
            <a:spAutoFit/>
          </a:bodyPr>
          <a:lstStyle/>
          <a:p>
            <a:r>
              <a:rPr lang="ja-JP" altLang="en-US" sz="2800" b="1" dirty="0" smtClean="0">
                <a:solidFill>
                  <a:srgbClr val="000000"/>
                </a:solidFill>
                <a:latin typeface="+mj-ea"/>
              </a:rPr>
              <a:t>２．</a:t>
            </a:r>
            <a:r>
              <a:rPr lang="ja-JP" altLang="en-US" sz="2800" b="1" dirty="0"/>
              <a:t>現状</a:t>
            </a:r>
            <a:endParaRPr kumimoji="1" lang="en-US" altLang="ja-JP" sz="2800" b="1" dirty="0" smtClean="0">
              <a:solidFill>
                <a:schemeClr val="accent2">
                  <a:lumMod val="50000"/>
                </a:schemeClr>
              </a:solidFill>
            </a:endParaRPr>
          </a:p>
        </p:txBody>
      </p:sp>
      <p:pic>
        <p:nvPicPr>
          <p:cNvPr id="13315" name="Picture 3" descr="C:\Users\馬上　義幸\Desktop\セイダカアワダチソウ.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9184" y="1434029"/>
            <a:ext cx="2926702" cy="113087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60511" y="1843083"/>
            <a:ext cx="6192689" cy="2215991"/>
          </a:xfrm>
          <a:prstGeom prst="rect">
            <a:avLst/>
          </a:prstGeom>
          <a:noFill/>
          <a:ln>
            <a:noFill/>
            <a:prstDash val="sysDot"/>
          </a:ln>
        </p:spPr>
        <p:txBody>
          <a:bodyPr wrap="square" rtlCol="0">
            <a:spAutoFit/>
          </a:bodyPr>
          <a:lstStyle/>
          <a:p>
            <a:r>
              <a:rPr lang="ja-JP" altLang="en-US" sz="2000" dirty="0"/>
              <a:t>　</a:t>
            </a:r>
            <a:r>
              <a:rPr lang="ja-JP" altLang="en-US" sz="2000" dirty="0" smtClean="0"/>
              <a:t>　・田畑には</a:t>
            </a:r>
            <a:r>
              <a:rPr lang="ja-JP" altLang="en-US" sz="2000" u="sng" dirty="0" smtClean="0">
                <a:uFill>
                  <a:solidFill>
                    <a:srgbClr val="FF0000"/>
                  </a:solidFill>
                </a:uFill>
              </a:rPr>
              <a:t>セイダカアワダチソウ等</a:t>
            </a:r>
            <a:r>
              <a:rPr lang="ja-JP" altLang="en-US" sz="2000" dirty="0" smtClean="0"/>
              <a:t>が我がもの顔で</a:t>
            </a:r>
            <a:endParaRPr lang="en-US" altLang="ja-JP" sz="2000" dirty="0" smtClean="0"/>
          </a:p>
          <a:p>
            <a:r>
              <a:rPr lang="ja-JP" altLang="en-US" sz="2000" dirty="0"/>
              <a:t>　</a:t>
            </a:r>
            <a:r>
              <a:rPr lang="ja-JP" altLang="en-US" sz="2000" dirty="0" smtClean="0"/>
              <a:t>　田畑を湿っている。現在、田んぼは耕作可能な状態</a:t>
            </a:r>
            <a:endParaRPr lang="en-US" altLang="ja-JP" sz="2000" dirty="0" smtClean="0"/>
          </a:p>
          <a:p>
            <a:r>
              <a:rPr lang="ja-JP" altLang="en-US" sz="2000" dirty="0"/>
              <a:t>　</a:t>
            </a:r>
            <a:r>
              <a:rPr lang="ja-JP" altLang="en-US" sz="2000" dirty="0" smtClean="0"/>
              <a:t>　になっている。</a:t>
            </a:r>
            <a:r>
              <a:rPr lang="ja-JP" altLang="en-US" sz="1400" dirty="0" smtClean="0"/>
              <a:t>（米は低線量</a:t>
            </a:r>
            <a:r>
              <a:rPr lang="en-US" altLang="ja-JP" sz="1400" dirty="0" smtClean="0"/>
              <a:t>20bq</a:t>
            </a:r>
            <a:r>
              <a:rPr lang="ja-JP" altLang="en-US" sz="1400" dirty="0" smtClean="0"/>
              <a:t>以下は</a:t>
            </a:r>
            <a:r>
              <a:rPr lang="en-US" altLang="ja-JP" sz="1400" dirty="0" smtClean="0"/>
              <a:t>ND</a:t>
            </a:r>
            <a:r>
              <a:rPr lang="ja-JP" altLang="en-US" sz="1400" dirty="0" smtClean="0"/>
              <a:t>消費者は納得できるか。）</a:t>
            </a:r>
            <a:endParaRPr lang="en-US" altLang="ja-JP" sz="1400" dirty="0" smtClean="0"/>
          </a:p>
          <a:p>
            <a:r>
              <a:rPr lang="ja-JP" altLang="en-US" sz="2000" dirty="0"/>
              <a:t>　</a:t>
            </a:r>
            <a:r>
              <a:rPr lang="ja-JP" altLang="en-US" sz="2000" dirty="0" smtClean="0"/>
              <a:t>　　</a:t>
            </a:r>
            <a:r>
              <a:rPr lang="ja-JP" altLang="en-US" sz="2000" u="sng" dirty="0" smtClean="0">
                <a:uFill>
                  <a:solidFill>
                    <a:srgbClr val="FF0000"/>
                  </a:solidFill>
                </a:uFill>
              </a:rPr>
              <a:t>海岸線も防潮堤が津波で飲み込まれ</a:t>
            </a:r>
            <a:r>
              <a:rPr lang="ja-JP" altLang="en-US" sz="2000" dirty="0" smtClean="0"/>
              <a:t>、潮の入</a:t>
            </a:r>
            <a:endParaRPr lang="en-US" altLang="ja-JP" sz="2000" dirty="0" smtClean="0"/>
          </a:p>
          <a:p>
            <a:r>
              <a:rPr lang="ja-JP" altLang="en-US" sz="2000" dirty="0"/>
              <a:t>　</a:t>
            </a:r>
            <a:r>
              <a:rPr lang="ja-JP" altLang="en-US" sz="2000" dirty="0" smtClean="0"/>
              <a:t>　</a:t>
            </a:r>
            <a:r>
              <a:rPr lang="ja-JP" altLang="en-US" sz="2000" dirty="0" err="1" smtClean="0"/>
              <a:t>った</a:t>
            </a:r>
            <a:r>
              <a:rPr lang="ja-JP" altLang="en-US" sz="2000" dirty="0" smtClean="0"/>
              <a:t>田畑が現在もその姿を見せている。</a:t>
            </a:r>
            <a:endParaRPr lang="en-US" altLang="ja-JP" sz="2000" dirty="0" smtClean="0"/>
          </a:p>
          <a:p>
            <a:endParaRPr lang="en-US" altLang="ja-JP" sz="1400" dirty="0" smtClean="0"/>
          </a:p>
          <a:p>
            <a:r>
              <a:rPr lang="ja-JP" altLang="en-US" sz="2000" dirty="0"/>
              <a:t>　</a:t>
            </a:r>
            <a:r>
              <a:rPr lang="ja-JP" altLang="en-US" sz="2000" dirty="0" smtClean="0"/>
              <a:t>　　☆原発事故以前の自然豊かな風景は見られない。</a:t>
            </a:r>
            <a:r>
              <a:rPr kumimoji="1" lang="ja-JP" altLang="en-US" sz="2000" dirty="0"/>
              <a:t>　</a:t>
            </a:r>
            <a:r>
              <a:rPr kumimoji="1" lang="ja-JP" altLang="en-US" sz="2000" dirty="0" smtClean="0"/>
              <a:t>　　</a:t>
            </a:r>
            <a:endParaRPr kumimoji="1" lang="ja-JP" altLang="en-US" sz="2000" dirty="0"/>
          </a:p>
        </p:txBody>
      </p:sp>
      <p:sp>
        <p:nvSpPr>
          <p:cNvPr id="20" name="テキスト ボックス 19"/>
          <p:cNvSpPr txBox="1"/>
          <p:nvPr/>
        </p:nvSpPr>
        <p:spPr>
          <a:xfrm>
            <a:off x="272480" y="1196752"/>
            <a:ext cx="6624736" cy="646331"/>
          </a:xfrm>
          <a:prstGeom prst="rect">
            <a:avLst/>
          </a:prstGeom>
          <a:noFill/>
        </p:spPr>
        <p:txBody>
          <a:bodyPr wrap="square" rtlCol="0">
            <a:spAutoFit/>
          </a:bodyPr>
          <a:lstStyle/>
          <a:p>
            <a:r>
              <a:rPr kumimoji="1"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１．荒廃して放棄された土地</a:t>
            </a:r>
            <a:endParaRPr kumimoji="1"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テキスト ボックス 20"/>
          <p:cNvSpPr txBox="1"/>
          <p:nvPr/>
        </p:nvSpPr>
        <p:spPr>
          <a:xfrm>
            <a:off x="272480" y="3981288"/>
            <a:ext cx="8856984" cy="646331"/>
          </a:xfrm>
          <a:prstGeom prst="rect">
            <a:avLst/>
          </a:prstGeom>
          <a:noFill/>
        </p:spPr>
        <p:txBody>
          <a:bodyPr wrap="square" rtlCol="0">
            <a:spAutoFit/>
          </a:bodyPr>
          <a:lstStyle/>
          <a:p>
            <a:r>
              <a:rPr kumimoji="1"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２．生活必要環境の未整備と放射能不安</a:t>
            </a:r>
            <a:endParaRPr kumimoji="1"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テキスト ボックス 9"/>
          <p:cNvSpPr txBox="1"/>
          <p:nvPr/>
        </p:nvSpPr>
        <p:spPr>
          <a:xfrm>
            <a:off x="560513" y="4744340"/>
            <a:ext cx="6192688" cy="1938992"/>
          </a:xfrm>
          <a:prstGeom prst="rect">
            <a:avLst/>
          </a:prstGeom>
          <a:noFill/>
          <a:ln>
            <a:noFill/>
            <a:prstDash val="sysDot"/>
          </a:ln>
        </p:spPr>
        <p:txBody>
          <a:bodyPr wrap="square" rtlCol="0">
            <a:spAutoFit/>
          </a:bodyPr>
          <a:lstStyle/>
          <a:p>
            <a:r>
              <a:rPr lang="ja-JP" altLang="en-US" sz="2000" dirty="0"/>
              <a:t>　</a:t>
            </a:r>
            <a:r>
              <a:rPr lang="ja-JP" altLang="en-US" sz="2000" dirty="0" smtClean="0"/>
              <a:t>　・医療機関、日常生活の必需品を購入するスーパー</a:t>
            </a:r>
            <a:endParaRPr lang="en-US" altLang="ja-JP" sz="2000" dirty="0" smtClean="0"/>
          </a:p>
          <a:p>
            <a:r>
              <a:rPr lang="ja-JP" altLang="en-US" sz="2000" dirty="0"/>
              <a:t>　</a:t>
            </a:r>
            <a:r>
              <a:rPr lang="ja-JP" altLang="en-US" sz="2000" dirty="0" smtClean="0"/>
              <a:t>　等</a:t>
            </a:r>
            <a:r>
              <a:rPr kumimoji="1" lang="ja-JP" altLang="en-US" sz="2000" dirty="0" smtClean="0"/>
              <a:t>が</a:t>
            </a:r>
            <a:r>
              <a:rPr kumimoji="1" lang="ja-JP" altLang="en-US" sz="2000" u="sng" dirty="0" smtClean="0">
                <a:uFill>
                  <a:solidFill>
                    <a:srgbClr val="FF0000"/>
                  </a:solidFill>
                </a:uFill>
              </a:rPr>
              <a:t>復活していない</a:t>
            </a:r>
            <a:r>
              <a:rPr kumimoji="1" lang="ja-JP" altLang="en-US" sz="2000" dirty="0" smtClean="0"/>
              <a:t>。（現在　約</a:t>
            </a:r>
            <a:r>
              <a:rPr kumimoji="1" lang="en-US" altLang="ja-JP" sz="2000" dirty="0" smtClean="0"/>
              <a:t>500/5200</a:t>
            </a:r>
            <a:r>
              <a:rPr kumimoji="1" lang="ja-JP" altLang="en-US" sz="2000" dirty="0" smtClean="0"/>
              <a:t>の帰還者）</a:t>
            </a:r>
            <a:endParaRPr kumimoji="1" lang="en-US" altLang="ja-JP" sz="2000" dirty="0" smtClean="0"/>
          </a:p>
          <a:p>
            <a:r>
              <a:rPr lang="ja-JP" altLang="en-US" sz="2000" dirty="0"/>
              <a:t>　</a:t>
            </a:r>
            <a:r>
              <a:rPr lang="ja-JP" altLang="en-US" sz="2000" dirty="0" smtClean="0"/>
              <a:t>　・</a:t>
            </a:r>
            <a:r>
              <a:rPr lang="ja-JP" altLang="en-US" sz="2000" u="sng" dirty="0" smtClean="0">
                <a:uFill>
                  <a:solidFill>
                    <a:srgbClr val="FF0000"/>
                  </a:solidFill>
                </a:uFill>
              </a:rPr>
              <a:t>放射能の不安</a:t>
            </a:r>
            <a:r>
              <a:rPr lang="ja-JP" altLang="en-US" sz="2000" dirty="0" smtClean="0"/>
              <a:t>が払拭されていない。</a:t>
            </a:r>
            <a:endParaRPr lang="en-US" altLang="ja-JP" sz="2000" dirty="0" smtClean="0"/>
          </a:p>
          <a:p>
            <a:endParaRPr kumimoji="1" lang="en-US" altLang="ja-JP" sz="2000" dirty="0"/>
          </a:p>
          <a:p>
            <a:r>
              <a:rPr lang="ja-JP" altLang="en-US" sz="2000" dirty="0" smtClean="0"/>
              <a:t>　　　☆スーパーや一部の店舗は除染作業の事務所に</a:t>
            </a:r>
            <a:endParaRPr lang="en-US" altLang="ja-JP" sz="2000" dirty="0" smtClean="0"/>
          </a:p>
          <a:p>
            <a:r>
              <a:rPr kumimoji="1" lang="ja-JP" altLang="en-US" sz="2000" dirty="0"/>
              <a:t>　</a:t>
            </a:r>
            <a:r>
              <a:rPr kumimoji="1" lang="ja-JP" altLang="en-US" sz="2000" dirty="0" smtClean="0"/>
              <a:t>　　　なっている。</a:t>
            </a:r>
            <a:endParaRPr kumimoji="1" lang="ja-JP" altLang="en-US" sz="2000" dirty="0"/>
          </a:p>
        </p:txBody>
      </p:sp>
      <p:pic>
        <p:nvPicPr>
          <p:cNvPr id="14338" name="Picture 2" descr="C:\Users\馬上　義幸\Desktop\広野町内.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8075" y="4843643"/>
            <a:ext cx="2530300" cy="1897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馬上　義幸\Desktop\オリーブプロジェクト\0901_写真\広野海岸（６月１５日）.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9184" y="2564905"/>
            <a:ext cx="2926702" cy="13770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5921" y="109538"/>
            <a:ext cx="20605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86255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a:off x="128464" y="907132"/>
            <a:ext cx="676875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1372" y="385500"/>
            <a:ext cx="3403476" cy="523220"/>
          </a:xfrm>
          <a:prstGeom prst="rect">
            <a:avLst/>
          </a:prstGeom>
          <a:noFill/>
        </p:spPr>
        <p:txBody>
          <a:bodyPr wrap="square" rtlCol="0">
            <a:spAutoFit/>
          </a:bodyPr>
          <a:lstStyle/>
          <a:p>
            <a:r>
              <a:rPr lang="ja-JP" altLang="en-US" sz="2800" b="1" dirty="0">
                <a:solidFill>
                  <a:srgbClr val="000000"/>
                </a:solidFill>
                <a:latin typeface="+mj-ea"/>
              </a:rPr>
              <a:t>３</a:t>
            </a:r>
            <a:r>
              <a:rPr lang="ja-JP" altLang="en-US" sz="2800" b="1" dirty="0" smtClean="0">
                <a:solidFill>
                  <a:srgbClr val="000000"/>
                </a:solidFill>
                <a:latin typeface="+mj-ea"/>
              </a:rPr>
              <a:t>．</a:t>
            </a:r>
            <a:r>
              <a:rPr lang="ja-JP" altLang="en-US" sz="2800" b="1" dirty="0"/>
              <a:t>課題</a:t>
            </a:r>
            <a:endParaRPr kumimoji="1" lang="en-US" altLang="ja-JP" sz="2800" b="1" dirty="0" smtClean="0">
              <a:solidFill>
                <a:schemeClr val="accent2">
                  <a:lumMod val="50000"/>
                </a:schemeClr>
              </a:solidFill>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921" y="109538"/>
            <a:ext cx="20605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テキスト ボックス 4"/>
          <p:cNvSpPr txBox="1"/>
          <p:nvPr/>
        </p:nvSpPr>
        <p:spPr>
          <a:xfrm>
            <a:off x="560511" y="2269321"/>
            <a:ext cx="8475985" cy="1015663"/>
          </a:xfrm>
          <a:prstGeom prst="rect">
            <a:avLst/>
          </a:prstGeom>
          <a:noFill/>
        </p:spPr>
        <p:txBody>
          <a:bodyPr wrap="square" rtlCol="0">
            <a:spAutoFit/>
          </a:bodyPr>
          <a:lstStyle/>
          <a:p>
            <a:r>
              <a:rPr lang="ja-JP" altLang="en-US" sz="2000" dirty="0"/>
              <a:t>　</a:t>
            </a:r>
            <a:r>
              <a:rPr lang="ja-JP" altLang="en-US" sz="2000" dirty="0" smtClean="0"/>
              <a:t>　・原発事故後放置され荒廃した田畑で</a:t>
            </a:r>
            <a:r>
              <a:rPr lang="ja-JP" altLang="en-US" sz="2000" u="sng" dirty="0" smtClean="0">
                <a:uFill>
                  <a:solidFill>
                    <a:srgbClr val="FF0000"/>
                  </a:solidFill>
                </a:uFill>
              </a:rPr>
              <a:t>農業ができるか</a:t>
            </a:r>
            <a:r>
              <a:rPr lang="ja-JP" altLang="en-US" sz="2000" dirty="0" smtClean="0"/>
              <a:t>心配。</a:t>
            </a:r>
            <a:endParaRPr lang="en-US" altLang="ja-JP" sz="2000" dirty="0" smtClean="0"/>
          </a:p>
          <a:p>
            <a:r>
              <a:rPr lang="ja-JP" altLang="en-US" sz="2000" dirty="0"/>
              <a:t>　</a:t>
            </a:r>
            <a:r>
              <a:rPr lang="ja-JP" altLang="en-US" sz="2000" dirty="0" smtClean="0"/>
              <a:t>　・放射能風評の中で米、野菜に変わる作物が見つからない。</a:t>
            </a:r>
            <a:endParaRPr lang="en-US" altLang="ja-JP" sz="2000" dirty="0" smtClean="0"/>
          </a:p>
          <a:p>
            <a:r>
              <a:rPr kumimoji="1" lang="ja-JP" altLang="en-US" sz="2000" dirty="0"/>
              <a:t>　</a:t>
            </a:r>
            <a:r>
              <a:rPr kumimoji="1" lang="ja-JP" altLang="en-US" sz="2000" dirty="0" smtClean="0"/>
              <a:t>　　</a:t>
            </a:r>
            <a:endParaRPr kumimoji="1" lang="ja-JP" altLang="en-US" sz="2000" dirty="0"/>
          </a:p>
        </p:txBody>
      </p:sp>
      <p:sp>
        <p:nvSpPr>
          <p:cNvPr id="20" name="テキスト ボックス 19"/>
          <p:cNvSpPr txBox="1"/>
          <p:nvPr/>
        </p:nvSpPr>
        <p:spPr>
          <a:xfrm>
            <a:off x="272480" y="1486525"/>
            <a:ext cx="6624736" cy="646331"/>
          </a:xfrm>
          <a:prstGeom prst="rect">
            <a:avLst/>
          </a:prstGeom>
          <a:noFill/>
        </p:spPr>
        <p:txBody>
          <a:bodyPr wrap="square" rtlCol="0">
            <a:spAutoFit/>
          </a:bodyPr>
          <a:lstStyle/>
          <a:p>
            <a:r>
              <a:rPr kumimoji="1"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１．</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帰還しても農業ができない</a:t>
            </a:r>
            <a:endParaRPr kumimoji="1" lang="en-US" altLang="ja-JP"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テキスト ボックス 20"/>
          <p:cNvSpPr txBox="1"/>
          <p:nvPr/>
        </p:nvSpPr>
        <p:spPr>
          <a:xfrm>
            <a:off x="272480" y="3718773"/>
            <a:ext cx="6624736" cy="646331"/>
          </a:xfrm>
          <a:prstGeom prst="rect">
            <a:avLst/>
          </a:prstGeom>
          <a:noFill/>
        </p:spPr>
        <p:txBody>
          <a:bodyPr wrap="square" rtlCol="0">
            <a:spAutoFit/>
          </a:bodyPr>
          <a:lstStyle/>
          <a:p>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２</a:t>
            </a:r>
            <a:r>
              <a:rPr lang="ja-JP"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ja-JP"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帰れる環境にない</a:t>
            </a:r>
            <a:endParaRPr lang="en-US" altLang="ja-JP"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テキスト ボックス 22"/>
          <p:cNvSpPr txBox="1"/>
          <p:nvPr/>
        </p:nvSpPr>
        <p:spPr>
          <a:xfrm>
            <a:off x="560512" y="4337809"/>
            <a:ext cx="8712968" cy="1323439"/>
          </a:xfrm>
          <a:prstGeom prst="rect">
            <a:avLst/>
          </a:prstGeom>
          <a:noFill/>
        </p:spPr>
        <p:txBody>
          <a:bodyPr wrap="square" rtlCol="0">
            <a:spAutoFit/>
          </a:bodyPr>
          <a:lstStyle/>
          <a:p>
            <a:r>
              <a:rPr lang="ja-JP" altLang="en-US" sz="2000" dirty="0"/>
              <a:t>　</a:t>
            </a:r>
            <a:r>
              <a:rPr lang="ja-JP" altLang="en-US" sz="2000" dirty="0" smtClean="0"/>
              <a:t>　・日常</a:t>
            </a:r>
            <a:r>
              <a:rPr lang="ja-JP" altLang="en-US" sz="2000" u="sng" dirty="0" smtClean="0">
                <a:uFill>
                  <a:solidFill>
                    <a:srgbClr val="FF0000"/>
                  </a:solidFill>
                </a:uFill>
              </a:rPr>
              <a:t>買い物に必要なスーパー</a:t>
            </a:r>
            <a:r>
              <a:rPr lang="ja-JP" altLang="en-US" sz="2000" dirty="0" smtClean="0"/>
              <a:t>や健康維持に必要</a:t>
            </a:r>
            <a:r>
              <a:rPr lang="ja-JP" altLang="en-US" sz="2000" u="sng" dirty="0" smtClean="0">
                <a:uFill>
                  <a:solidFill>
                    <a:srgbClr val="FF0000"/>
                  </a:solidFill>
                </a:uFill>
              </a:rPr>
              <a:t>な医療機関が少ない</a:t>
            </a:r>
            <a:r>
              <a:rPr lang="ja-JP" altLang="en-US" sz="2000" dirty="0" smtClean="0"/>
              <a:t>。</a:t>
            </a:r>
            <a:endParaRPr lang="en-US" altLang="ja-JP" sz="2000" dirty="0" smtClean="0"/>
          </a:p>
          <a:p>
            <a:r>
              <a:rPr lang="ja-JP" altLang="en-US" sz="2000" dirty="0"/>
              <a:t>　</a:t>
            </a:r>
            <a:r>
              <a:rPr lang="ja-JP" altLang="en-US" sz="2000" dirty="0" smtClean="0"/>
              <a:t>　・隣の人たちと一緒に帰りたいが、</a:t>
            </a:r>
            <a:r>
              <a:rPr lang="ja-JP" altLang="en-US" sz="2000" u="sng" dirty="0" smtClean="0">
                <a:uFill>
                  <a:solidFill>
                    <a:srgbClr val="FF0000"/>
                  </a:solidFill>
                </a:uFill>
              </a:rPr>
              <a:t>放射能被害で心に負った傷が癒されて</a:t>
            </a:r>
            <a:endParaRPr lang="en-US" altLang="ja-JP" sz="2000" u="sng" dirty="0" smtClean="0">
              <a:uFill>
                <a:solidFill>
                  <a:srgbClr val="FF0000"/>
                </a:solidFill>
              </a:uFill>
            </a:endParaRPr>
          </a:p>
          <a:p>
            <a:r>
              <a:rPr lang="ja-JP" altLang="en-US" sz="2000" dirty="0">
                <a:uFill>
                  <a:solidFill>
                    <a:srgbClr val="FF0000"/>
                  </a:solidFill>
                </a:uFill>
              </a:rPr>
              <a:t>　</a:t>
            </a:r>
            <a:r>
              <a:rPr lang="ja-JP" altLang="en-US" sz="2000" dirty="0" smtClean="0">
                <a:uFill>
                  <a:solidFill>
                    <a:srgbClr val="FF0000"/>
                  </a:solidFill>
                </a:uFill>
              </a:rPr>
              <a:t>　　</a:t>
            </a:r>
            <a:r>
              <a:rPr lang="ja-JP" altLang="en-US" sz="2000" u="sng" dirty="0" smtClean="0">
                <a:uFill>
                  <a:solidFill>
                    <a:srgbClr val="FF0000"/>
                  </a:solidFill>
                </a:uFill>
              </a:rPr>
              <a:t>いない</a:t>
            </a:r>
            <a:r>
              <a:rPr lang="ja-JP" altLang="en-US" sz="2000" dirty="0" smtClean="0"/>
              <a:t>。</a:t>
            </a:r>
            <a:r>
              <a:rPr kumimoji="1" lang="ja-JP" altLang="en-US" sz="2000" dirty="0"/>
              <a:t>　</a:t>
            </a:r>
            <a:endParaRPr kumimoji="1" lang="en-US" altLang="ja-JP" sz="2000" dirty="0" smtClean="0"/>
          </a:p>
          <a:p>
            <a:r>
              <a:rPr lang="ja-JP" altLang="en-US" sz="2000" dirty="0"/>
              <a:t>　</a:t>
            </a:r>
            <a:r>
              <a:rPr lang="ja-JP" altLang="en-US" sz="2000" dirty="0" smtClean="0"/>
              <a:t>　</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3605761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a:off x="128464" y="907132"/>
            <a:ext cx="676875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1372" y="385500"/>
            <a:ext cx="3403476" cy="523220"/>
          </a:xfrm>
          <a:prstGeom prst="rect">
            <a:avLst/>
          </a:prstGeom>
          <a:noFill/>
        </p:spPr>
        <p:txBody>
          <a:bodyPr wrap="square" rtlCol="0">
            <a:spAutoFit/>
          </a:bodyPr>
          <a:lstStyle/>
          <a:p>
            <a:r>
              <a:rPr lang="ja-JP" altLang="en-US" sz="2800" b="1" dirty="0" smtClean="0">
                <a:solidFill>
                  <a:srgbClr val="000000"/>
                </a:solidFill>
                <a:latin typeface="+mj-ea"/>
              </a:rPr>
              <a:t>４．対策</a:t>
            </a:r>
            <a:endParaRPr kumimoji="1" lang="en-US" altLang="ja-JP" sz="2800" b="1" dirty="0" smtClean="0">
              <a:solidFill>
                <a:schemeClr val="accent2">
                  <a:lumMod val="50000"/>
                </a:schemeClr>
              </a:solidFill>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921" y="109538"/>
            <a:ext cx="20605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テキスト ボックス 4"/>
          <p:cNvSpPr txBox="1"/>
          <p:nvPr/>
        </p:nvSpPr>
        <p:spPr>
          <a:xfrm>
            <a:off x="560511" y="2059107"/>
            <a:ext cx="8784977" cy="1631216"/>
          </a:xfrm>
          <a:prstGeom prst="rect">
            <a:avLst/>
          </a:prstGeom>
          <a:noFill/>
        </p:spPr>
        <p:txBody>
          <a:bodyPr wrap="square" rtlCol="0">
            <a:spAutoFit/>
          </a:bodyPr>
          <a:lstStyle/>
          <a:p>
            <a:r>
              <a:rPr lang="ja-JP" altLang="en-US" sz="2000" dirty="0"/>
              <a:t>　</a:t>
            </a:r>
            <a:r>
              <a:rPr lang="ja-JP" altLang="en-US" sz="2000" dirty="0" smtClean="0"/>
              <a:t>　・オリーブについて、いわきオリーブの実績から広野町での栽培は可能</a:t>
            </a:r>
            <a:endParaRPr lang="en-US" altLang="ja-JP" sz="2000" dirty="0" smtClean="0"/>
          </a:p>
          <a:p>
            <a:r>
              <a:rPr lang="ja-JP" altLang="en-US" sz="2000" dirty="0">
                <a:solidFill>
                  <a:srgbClr val="FF0000"/>
                </a:solidFill>
              </a:rPr>
              <a:t>　</a:t>
            </a:r>
            <a:r>
              <a:rPr lang="ja-JP" altLang="en-US" sz="2000" dirty="0" smtClean="0">
                <a:solidFill>
                  <a:srgbClr val="FF0000"/>
                </a:solidFill>
              </a:rPr>
              <a:t>　・放射能</a:t>
            </a:r>
            <a:r>
              <a:rPr lang="ja-JP" altLang="en-US" sz="2000" dirty="0">
                <a:solidFill>
                  <a:srgbClr val="FF0000"/>
                </a:solidFill>
              </a:rPr>
              <a:t>に強い</a:t>
            </a:r>
            <a:r>
              <a:rPr lang="ja-JP" altLang="en-US" sz="2000" dirty="0" smtClean="0">
                <a:solidFill>
                  <a:srgbClr val="FF0000"/>
                </a:solidFill>
              </a:rPr>
              <a:t>特性の油脂植物の</a:t>
            </a:r>
            <a:r>
              <a:rPr lang="ja-JP" altLang="en-US" sz="2000" b="1" dirty="0" smtClean="0">
                <a:solidFill>
                  <a:srgbClr val="FF0000"/>
                </a:solidFill>
              </a:rPr>
              <a:t>オリーブ</a:t>
            </a:r>
            <a:r>
              <a:rPr lang="ja-JP" altLang="en-US" sz="2000" dirty="0" smtClean="0"/>
              <a:t>を荒廃した田畑に植えていく。</a:t>
            </a:r>
            <a:endParaRPr lang="en-US" altLang="ja-JP" sz="2000" dirty="0" smtClean="0"/>
          </a:p>
          <a:p>
            <a:r>
              <a:rPr lang="ja-JP" altLang="en-US" sz="2000" dirty="0"/>
              <a:t>　</a:t>
            </a:r>
            <a:r>
              <a:rPr lang="ja-JP" altLang="en-US" sz="2000" dirty="0" smtClean="0"/>
              <a:t>　</a:t>
            </a:r>
            <a:r>
              <a:rPr lang="ja-JP" altLang="en-US" sz="2000" dirty="0"/>
              <a:t>　</a:t>
            </a:r>
            <a:r>
              <a:rPr lang="ja-JP" altLang="en-US" sz="2000" dirty="0" smtClean="0"/>
              <a:t>　　</a:t>
            </a:r>
            <a:r>
              <a:rPr lang="ja-JP" altLang="en-US" sz="1600" dirty="0" smtClean="0"/>
              <a:t>ただ、湿地の土地を好まないので田んぼは適正地を選ぶ必要有り。</a:t>
            </a:r>
            <a:endParaRPr lang="en-US" altLang="ja-JP" sz="2000" dirty="0" smtClean="0"/>
          </a:p>
          <a:p>
            <a:r>
              <a:rPr lang="ja-JP" altLang="en-US" sz="2000" dirty="0"/>
              <a:t>　</a:t>
            </a:r>
            <a:r>
              <a:rPr lang="ja-JP" altLang="en-US" sz="2000" dirty="0" smtClean="0"/>
              <a:t>　・</a:t>
            </a:r>
            <a:r>
              <a:rPr lang="ja-JP" altLang="en-US" sz="2000" dirty="0" smtClean="0">
                <a:solidFill>
                  <a:srgbClr val="FF0000"/>
                </a:solidFill>
              </a:rPr>
              <a:t>放射能検査と風評被害の実態をつかんで米、野菜に変わる作物</a:t>
            </a:r>
            <a:r>
              <a:rPr lang="ja-JP" altLang="en-US" sz="2000" dirty="0" smtClean="0"/>
              <a:t>として定着</a:t>
            </a:r>
            <a:endParaRPr lang="en-US" altLang="ja-JP" sz="2000" dirty="0" smtClean="0"/>
          </a:p>
          <a:p>
            <a:r>
              <a:rPr lang="ja-JP" altLang="en-US" sz="2000" dirty="0"/>
              <a:t>　</a:t>
            </a:r>
            <a:r>
              <a:rPr lang="ja-JP" altLang="en-US" sz="2000" dirty="0" smtClean="0"/>
              <a:t>　を図って行くことで農業の再生を実現していく。</a:t>
            </a:r>
            <a:endParaRPr kumimoji="1" lang="ja-JP" altLang="en-US" sz="2000" dirty="0"/>
          </a:p>
        </p:txBody>
      </p:sp>
      <p:sp>
        <p:nvSpPr>
          <p:cNvPr id="20" name="テキスト ボックス 19"/>
          <p:cNvSpPr txBox="1"/>
          <p:nvPr/>
        </p:nvSpPr>
        <p:spPr>
          <a:xfrm>
            <a:off x="272480" y="980728"/>
            <a:ext cx="9505056" cy="1077218"/>
          </a:xfrm>
          <a:prstGeom prst="rect">
            <a:avLst/>
          </a:prstGeom>
          <a:noFill/>
        </p:spPr>
        <p:txBody>
          <a:bodyPr wrap="square" rtlCol="0">
            <a:spAutoFit/>
          </a:bodyPr>
          <a:lstStyle/>
          <a:p>
            <a:r>
              <a:rPr kumimoji="1" lang="ja-JP"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１．オリーブを活用して荒廃した田畑の再生で農業を</a:t>
            </a:r>
            <a:endParaRPr kumimoji="1" lang="en-US" altLang="ja-JP"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ja-JP"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ja-JP"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kumimoji="1" lang="ja-JP"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復活させる</a:t>
            </a:r>
            <a:endParaRPr kumimoji="1" lang="en-US" altLang="ja-JP" sz="3200" b="1" dirty="0" smtClean="0">
              <a:ln w="1905"/>
              <a:solidFill>
                <a:srgbClr val="FF0000"/>
              </a:solidFill>
              <a:effectLst>
                <a:innerShdw blurRad="69850" dist="43180" dir="5400000">
                  <a:srgbClr val="000000">
                    <a:alpha val="65000"/>
                  </a:srgbClr>
                </a:innerShdw>
              </a:effectLst>
            </a:endParaRPr>
          </a:p>
        </p:txBody>
      </p:sp>
      <p:sp>
        <p:nvSpPr>
          <p:cNvPr id="21" name="テキスト ボックス 20"/>
          <p:cNvSpPr txBox="1"/>
          <p:nvPr/>
        </p:nvSpPr>
        <p:spPr>
          <a:xfrm>
            <a:off x="272480" y="3618315"/>
            <a:ext cx="9633520" cy="584775"/>
          </a:xfrm>
          <a:prstGeom prst="rect">
            <a:avLst/>
          </a:prstGeom>
          <a:noFill/>
        </p:spPr>
        <p:txBody>
          <a:bodyPr wrap="square" rtlCol="0">
            <a:spAutoFit/>
          </a:bodyPr>
          <a:lstStyle/>
          <a:p>
            <a:r>
              <a:rPr lang="ja-JP"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２</a:t>
            </a:r>
            <a:r>
              <a:rPr lang="ja-JP"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．シンボルとしてのオリーブを活用して帰還を促す</a:t>
            </a:r>
            <a:endParaRPr kumimoji="1" lang="en-US" altLang="ja-JP"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テキスト ボックス 22"/>
          <p:cNvSpPr txBox="1"/>
          <p:nvPr/>
        </p:nvSpPr>
        <p:spPr>
          <a:xfrm>
            <a:off x="560512" y="4237351"/>
            <a:ext cx="9001000" cy="2031325"/>
          </a:xfrm>
          <a:prstGeom prst="rect">
            <a:avLst/>
          </a:prstGeom>
          <a:noFill/>
        </p:spPr>
        <p:txBody>
          <a:bodyPr wrap="square" rtlCol="0">
            <a:spAutoFit/>
          </a:bodyPr>
          <a:lstStyle/>
          <a:p>
            <a:r>
              <a:rPr lang="ja-JP" altLang="en-US" dirty="0"/>
              <a:t>　</a:t>
            </a:r>
            <a:r>
              <a:rPr lang="ja-JP" altLang="en-US" dirty="0" smtClean="0"/>
              <a:t>　・かってみかんが</a:t>
            </a:r>
            <a:r>
              <a:rPr lang="en-US" altLang="ja-JP" dirty="0" smtClean="0"/>
              <a:t>『</a:t>
            </a:r>
            <a:r>
              <a:rPr lang="ja-JP" altLang="en-US" dirty="0" smtClean="0"/>
              <a:t>東北に春を告げる町</a:t>
            </a:r>
            <a:r>
              <a:rPr lang="en-US" altLang="ja-JP" dirty="0" smtClean="0"/>
              <a:t>』</a:t>
            </a:r>
            <a:r>
              <a:rPr lang="ja-JP" altLang="en-US" dirty="0" smtClean="0"/>
              <a:t>で広野町が温暖な町である事</a:t>
            </a:r>
            <a:endParaRPr lang="en-US" altLang="ja-JP" dirty="0" smtClean="0"/>
          </a:p>
          <a:p>
            <a:r>
              <a:rPr lang="ja-JP" altLang="en-US" dirty="0"/>
              <a:t>　</a:t>
            </a:r>
            <a:r>
              <a:rPr lang="ja-JP" altLang="en-US" dirty="0" smtClean="0"/>
              <a:t>　　を定着したように、オリーブで復興させた町をアピールしていく事で住み</a:t>
            </a:r>
            <a:endParaRPr lang="en-US" altLang="ja-JP" dirty="0" smtClean="0"/>
          </a:p>
          <a:p>
            <a:r>
              <a:rPr lang="ja-JP" altLang="en-US" dirty="0"/>
              <a:t>　</a:t>
            </a:r>
            <a:r>
              <a:rPr lang="ja-JP" altLang="en-US" dirty="0" smtClean="0"/>
              <a:t>　　良い町を作り、町に帰りやすい環境を作る。</a:t>
            </a:r>
            <a:endParaRPr lang="en-US" altLang="ja-JP" dirty="0" smtClean="0"/>
          </a:p>
          <a:p>
            <a:r>
              <a:rPr lang="ja-JP" altLang="en-US" dirty="0"/>
              <a:t>　</a:t>
            </a:r>
            <a:r>
              <a:rPr lang="ja-JP" altLang="en-US" dirty="0" smtClean="0"/>
              <a:t>　　　その１つとして小学校、中学校や二つ沼公園にオリーブの植樹をして</a:t>
            </a:r>
            <a:endParaRPr lang="en-US" altLang="ja-JP" dirty="0" smtClean="0"/>
          </a:p>
          <a:p>
            <a:r>
              <a:rPr lang="ja-JP" altLang="en-US" dirty="0"/>
              <a:t>　</a:t>
            </a:r>
            <a:r>
              <a:rPr lang="ja-JP" altLang="en-US" dirty="0" smtClean="0"/>
              <a:t>　　行く。</a:t>
            </a:r>
            <a:endParaRPr lang="en-US" altLang="ja-JP" dirty="0" smtClean="0"/>
          </a:p>
          <a:p>
            <a:r>
              <a:rPr lang="ja-JP" altLang="en-US" dirty="0" smtClean="0">
                <a:solidFill>
                  <a:srgbClr val="FF0000"/>
                </a:solidFill>
              </a:rPr>
              <a:t>　　　　</a:t>
            </a:r>
            <a:r>
              <a:rPr kumimoji="1" lang="ja-JP" altLang="en-US" dirty="0" smtClean="0">
                <a:solidFill>
                  <a:srgbClr val="FF0000"/>
                </a:solidFill>
              </a:rPr>
              <a:t>町民自ら、オリーブをシンボルとして町作りを行い広野町を再生</a:t>
            </a:r>
            <a:r>
              <a:rPr lang="ja-JP" altLang="en-US" dirty="0" smtClean="0">
                <a:solidFill>
                  <a:srgbClr val="FF0000"/>
                </a:solidFill>
              </a:rPr>
              <a:t>する</a:t>
            </a:r>
            <a:r>
              <a:rPr lang="ja-JP" altLang="en-US" dirty="0" smtClean="0"/>
              <a:t>事</a:t>
            </a:r>
            <a:endParaRPr lang="en-US" altLang="ja-JP" dirty="0" smtClean="0"/>
          </a:p>
          <a:p>
            <a:r>
              <a:rPr kumimoji="1" lang="ja-JP" altLang="en-US" dirty="0"/>
              <a:t>　</a:t>
            </a:r>
            <a:r>
              <a:rPr kumimoji="1" lang="ja-JP" altLang="en-US" dirty="0" smtClean="0"/>
              <a:t>　　で早期帰還の道を広げたい。</a:t>
            </a:r>
            <a:r>
              <a:rPr kumimoji="1" lang="ja-JP" altLang="en-US" dirty="0"/>
              <a:t>　</a:t>
            </a:r>
            <a:r>
              <a:rPr kumimoji="1" lang="ja-JP" altLang="en-US" dirty="0" smtClean="0"/>
              <a:t>　　</a:t>
            </a:r>
            <a:endParaRPr kumimoji="1" lang="ja-JP" altLang="en-US" dirty="0"/>
          </a:p>
        </p:txBody>
      </p:sp>
      <p:pic>
        <p:nvPicPr>
          <p:cNvPr id="2050" name="Picture 2" descr="C:\Users\馬上　義幸\Desktop\オリーブプロジェクト\0901_写真\秋の挿し木つくり.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6208" y="4237350"/>
            <a:ext cx="1771328" cy="10156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jimdo.com/www35/o/sbf1090e9063ad9e1/img/i25668d760267e778/1350191866/std/im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6208" y="5128743"/>
            <a:ext cx="1771328" cy="108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59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a:off x="-15552" y="907132"/>
            <a:ext cx="676875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1372" y="385500"/>
            <a:ext cx="5131668" cy="523220"/>
          </a:xfrm>
          <a:prstGeom prst="rect">
            <a:avLst/>
          </a:prstGeom>
          <a:noFill/>
        </p:spPr>
        <p:txBody>
          <a:bodyPr wrap="square" rtlCol="0">
            <a:spAutoFit/>
          </a:bodyPr>
          <a:lstStyle/>
          <a:p>
            <a:r>
              <a:rPr lang="ja-JP" altLang="en-US" sz="2800" b="1" dirty="0" smtClean="0">
                <a:solidFill>
                  <a:srgbClr val="000000"/>
                </a:solidFill>
                <a:latin typeface="+mj-ea"/>
              </a:rPr>
              <a:t>５．実施体制と取り組み</a:t>
            </a:r>
            <a:endParaRPr kumimoji="1" lang="en-US" altLang="ja-JP" sz="2800" b="1" dirty="0" smtClean="0">
              <a:solidFill>
                <a:schemeClr val="accent2">
                  <a:lumMod val="50000"/>
                </a:schemeClr>
              </a:solidFill>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921" y="109538"/>
            <a:ext cx="20605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 name="正方形/長方形 14"/>
          <p:cNvSpPr/>
          <p:nvPr/>
        </p:nvSpPr>
        <p:spPr>
          <a:xfrm>
            <a:off x="468603" y="1052736"/>
            <a:ext cx="1820101" cy="45436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dirty="0" smtClean="0">
                <a:solidFill>
                  <a:schemeClr val="tx1"/>
                </a:solidFill>
              </a:rPr>
              <a:t>事務局</a:t>
            </a:r>
            <a:endParaRPr lang="en-US" altLang="ja-JP" sz="1400" dirty="0" smtClean="0">
              <a:solidFill>
                <a:schemeClr val="tx1"/>
              </a:solidFill>
            </a:endParaRPr>
          </a:p>
          <a:p>
            <a:pPr algn="ctr"/>
            <a:r>
              <a:rPr lang="ja-JP" altLang="en-US" sz="1400" dirty="0">
                <a:solidFill>
                  <a:schemeClr val="tx1"/>
                </a:solidFill>
              </a:rPr>
              <a:t>事務</a:t>
            </a:r>
            <a:r>
              <a:rPr lang="ja-JP" altLang="en-US" sz="1400" dirty="0" smtClean="0">
                <a:solidFill>
                  <a:schemeClr val="tx1"/>
                </a:solidFill>
              </a:rPr>
              <a:t>局長以下数名</a:t>
            </a:r>
            <a:endParaRPr lang="ja-JP" altLang="en-US" sz="1400" dirty="0">
              <a:solidFill>
                <a:schemeClr val="tx1"/>
              </a:solidFill>
            </a:endParaRPr>
          </a:p>
        </p:txBody>
      </p:sp>
      <p:sp>
        <p:nvSpPr>
          <p:cNvPr id="16" name="左右矢印 15"/>
          <p:cNvSpPr/>
          <p:nvPr/>
        </p:nvSpPr>
        <p:spPr>
          <a:xfrm>
            <a:off x="2882353" y="1100684"/>
            <a:ext cx="1278559" cy="406416"/>
          </a:xfrm>
          <a:prstGeom prst="leftRightArrow">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dirty="0" smtClean="0">
                <a:solidFill>
                  <a:schemeClr val="tx1"/>
                </a:solidFill>
              </a:rPr>
              <a:t>連携</a:t>
            </a:r>
            <a:endParaRPr lang="ja-JP" altLang="en-US" sz="1400" dirty="0">
              <a:solidFill>
                <a:schemeClr val="tx1"/>
              </a:solidFill>
            </a:endParaRPr>
          </a:p>
        </p:txBody>
      </p:sp>
      <p:sp>
        <p:nvSpPr>
          <p:cNvPr id="17" name="正方形/長方形 16"/>
          <p:cNvSpPr/>
          <p:nvPr/>
        </p:nvSpPr>
        <p:spPr>
          <a:xfrm>
            <a:off x="4756187" y="1052736"/>
            <a:ext cx="2357054" cy="45436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dirty="0" smtClean="0">
                <a:solidFill>
                  <a:schemeClr val="tx1"/>
                </a:solidFill>
              </a:rPr>
              <a:t>実施委員会</a:t>
            </a:r>
            <a:endParaRPr lang="en-US" altLang="ja-JP" sz="1400" dirty="0" smtClean="0">
              <a:solidFill>
                <a:schemeClr val="tx1"/>
              </a:solidFill>
            </a:endParaRPr>
          </a:p>
          <a:p>
            <a:pPr algn="ctr"/>
            <a:r>
              <a:rPr lang="ja-JP" altLang="en-US" sz="1400" dirty="0" smtClean="0">
                <a:solidFill>
                  <a:schemeClr val="tx1"/>
                </a:solidFill>
              </a:rPr>
              <a:t>会長、副会長以下数名</a:t>
            </a:r>
            <a:endParaRPr lang="ja-JP" altLang="en-US" sz="1400" dirty="0">
              <a:solidFill>
                <a:schemeClr val="tx1"/>
              </a:solidFill>
            </a:endParaRPr>
          </a:p>
        </p:txBody>
      </p:sp>
      <p:sp>
        <p:nvSpPr>
          <p:cNvPr id="24" name="上下矢印 23"/>
          <p:cNvSpPr/>
          <p:nvPr/>
        </p:nvSpPr>
        <p:spPr>
          <a:xfrm>
            <a:off x="4448944" y="1628800"/>
            <a:ext cx="2357055" cy="590019"/>
          </a:xfrm>
          <a:prstGeom prst="upDownArrow">
            <a:avLst>
              <a:gd name="adj1" fmla="val 54762"/>
              <a:gd name="adj2" fmla="val 28571"/>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dirty="0" smtClean="0">
                <a:solidFill>
                  <a:schemeClr val="tx1"/>
                </a:solidFill>
              </a:rPr>
              <a:t>連絡</a:t>
            </a:r>
            <a:endParaRPr lang="en-US" altLang="ja-JP" sz="1400" dirty="0" smtClean="0">
              <a:solidFill>
                <a:schemeClr val="tx1"/>
              </a:solidFill>
            </a:endParaRPr>
          </a:p>
          <a:p>
            <a:pPr algn="ctr"/>
            <a:r>
              <a:rPr lang="ja-JP" altLang="en-US" sz="1400" dirty="0">
                <a:solidFill>
                  <a:schemeClr val="tx1"/>
                </a:solidFill>
              </a:rPr>
              <a:t>相談</a:t>
            </a:r>
          </a:p>
        </p:txBody>
      </p:sp>
      <p:grpSp>
        <p:nvGrpSpPr>
          <p:cNvPr id="4" name="グループ化 3"/>
          <p:cNvGrpSpPr/>
          <p:nvPr/>
        </p:nvGrpSpPr>
        <p:grpSpPr>
          <a:xfrm>
            <a:off x="467544" y="2346875"/>
            <a:ext cx="1821160" cy="1039370"/>
            <a:chOff x="611560" y="2346875"/>
            <a:chExt cx="1821160" cy="848100"/>
          </a:xfrm>
        </p:grpSpPr>
        <p:sp>
          <p:nvSpPr>
            <p:cNvPr id="18" name="正方形/長方形 17"/>
            <p:cNvSpPr/>
            <p:nvPr/>
          </p:nvSpPr>
          <p:spPr>
            <a:xfrm>
              <a:off x="611560" y="2346875"/>
              <a:ext cx="1821159" cy="23603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1400" dirty="0" smtClean="0">
                  <a:solidFill>
                    <a:schemeClr val="tx1"/>
                  </a:solidFill>
                </a:rPr>
                <a:t>1.</a:t>
              </a:r>
              <a:r>
                <a:rPr lang="ja-JP" altLang="en-US" sz="1400" dirty="0" smtClean="0">
                  <a:solidFill>
                    <a:schemeClr val="tx1"/>
                  </a:solidFill>
                </a:rPr>
                <a:t>一次産業支援</a:t>
              </a:r>
              <a:endParaRPr lang="ja-JP" altLang="en-US" sz="1400" dirty="0">
                <a:solidFill>
                  <a:schemeClr val="tx1"/>
                </a:solidFill>
              </a:endParaRPr>
            </a:p>
          </p:txBody>
        </p:sp>
        <p:sp>
          <p:nvSpPr>
            <p:cNvPr id="25" name="正方形/長方形 24"/>
            <p:cNvSpPr/>
            <p:nvPr/>
          </p:nvSpPr>
          <p:spPr>
            <a:xfrm>
              <a:off x="611561" y="2584199"/>
              <a:ext cx="1821159" cy="61077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1400" dirty="0" smtClean="0">
                  <a:solidFill>
                    <a:schemeClr val="tx1"/>
                  </a:solidFill>
                </a:rPr>
                <a:t>1.</a:t>
              </a:r>
              <a:r>
                <a:rPr lang="ja-JP" altLang="en-US" sz="1400" dirty="0" smtClean="0">
                  <a:solidFill>
                    <a:schemeClr val="tx1"/>
                  </a:solidFill>
                </a:rPr>
                <a:t>育苗支援</a:t>
              </a:r>
              <a:endParaRPr lang="en-US" altLang="ja-JP" sz="1400" dirty="0" smtClean="0">
                <a:solidFill>
                  <a:schemeClr val="tx1"/>
                </a:solidFill>
              </a:endParaRPr>
            </a:p>
            <a:p>
              <a:r>
                <a:rPr lang="en-US" altLang="ja-JP" sz="1400" dirty="0">
                  <a:solidFill>
                    <a:schemeClr val="tx1"/>
                  </a:solidFill>
                </a:rPr>
                <a:t>2</a:t>
              </a:r>
              <a:r>
                <a:rPr lang="en-US" altLang="ja-JP" sz="1400" dirty="0" smtClean="0">
                  <a:solidFill>
                    <a:schemeClr val="tx1"/>
                  </a:solidFill>
                </a:rPr>
                <a:t>.</a:t>
              </a:r>
              <a:r>
                <a:rPr lang="ja-JP" altLang="en-US" sz="1400" dirty="0" smtClean="0">
                  <a:solidFill>
                    <a:schemeClr val="tx1"/>
                  </a:solidFill>
                </a:rPr>
                <a:t>植栽支援</a:t>
              </a:r>
              <a:endParaRPr lang="en-US" altLang="ja-JP" sz="1400" dirty="0" smtClean="0">
                <a:solidFill>
                  <a:schemeClr val="tx1"/>
                </a:solidFill>
              </a:endParaRPr>
            </a:p>
            <a:p>
              <a:r>
                <a:rPr lang="en-US" altLang="ja-JP" sz="1400" dirty="0">
                  <a:solidFill>
                    <a:schemeClr val="tx1"/>
                  </a:solidFill>
                </a:rPr>
                <a:t>3</a:t>
              </a:r>
              <a:r>
                <a:rPr lang="en-US" altLang="ja-JP" sz="1400" dirty="0" smtClean="0">
                  <a:solidFill>
                    <a:schemeClr val="tx1"/>
                  </a:solidFill>
                </a:rPr>
                <a:t>.</a:t>
              </a:r>
              <a:r>
                <a:rPr lang="ja-JP" altLang="en-US" sz="1400" dirty="0" smtClean="0">
                  <a:solidFill>
                    <a:schemeClr val="tx1"/>
                  </a:solidFill>
                </a:rPr>
                <a:t>維持管理業務支援</a:t>
              </a:r>
              <a:endParaRPr lang="ja-JP" altLang="en-US" sz="1400" dirty="0">
                <a:solidFill>
                  <a:schemeClr val="tx1"/>
                </a:solidFill>
              </a:endParaRPr>
            </a:p>
          </p:txBody>
        </p:sp>
      </p:grpSp>
      <p:grpSp>
        <p:nvGrpSpPr>
          <p:cNvPr id="3" name="グループ化 2"/>
          <p:cNvGrpSpPr/>
          <p:nvPr/>
        </p:nvGrpSpPr>
        <p:grpSpPr>
          <a:xfrm>
            <a:off x="3080792" y="2385130"/>
            <a:ext cx="2345217" cy="1001115"/>
            <a:chOff x="3615895" y="2385130"/>
            <a:chExt cx="2729381" cy="1115878"/>
          </a:xfrm>
        </p:grpSpPr>
        <p:sp>
          <p:nvSpPr>
            <p:cNvPr id="19" name="正方形/長方形 18"/>
            <p:cNvSpPr/>
            <p:nvPr/>
          </p:nvSpPr>
          <p:spPr>
            <a:xfrm>
              <a:off x="3616036" y="2582906"/>
              <a:ext cx="2729239" cy="91810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1400" dirty="0" smtClean="0">
                  <a:solidFill>
                    <a:schemeClr val="tx1"/>
                  </a:solidFill>
                </a:rPr>
                <a:t>1.</a:t>
              </a:r>
              <a:r>
                <a:rPr lang="ja-JP" altLang="en-US" sz="1400" dirty="0" smtClean="0">
                  <a:solidFill>
                    <a:schemeClr val="tx1"/>
                  </a:solidFill>
                </a:rPr>
                <a:t>加工製品の共同開発</a:t>
              </a:r>
              <a:endParaRPr lang="en-US" altLang="ja-JP" sz="1400" dirty="0" smtClean="0">
                <a:solidFill>
                  <a:schemeClr val="tx1"/>
                </a:solidFill>
              </a:endParaRPr>
            </a:p>
            <a:p>
              <a:r>
                <a:rPr lang="en-US" altLang="ja-JP" sz="1400" dirty="0">
                  <a:solidFill>
                    <a:schemeClr val="tx1"/>
                  </a:solidFill>
                </a:rPr>
                <a:t>2</a:t>
              </a:r>
              <a:r>
                <a:rPr lang="en-US" altLang="ja-JP" sz="1400" dirty="0" smtClean="0">
                  <a:solidFill>
                    <a:schemeClr val="tx1"/>
                  </a:solidFill>
                </a:rPr>
                <a:t>.</a:t>
              </a:r>
              <a:r>
                <a:rPr lang="ja-JP" altLang="en-US" sz="1400" dirty="0" smtClean="0">
                  <a:solidFill>
                    <a:schemeClr val="tx1"/>
                  </a:solidFill>
                </a:rPr>
                <a:t>加工場の環境整備支援</a:t>
              </a:r>
              <a:endParaRPr lang="en-US" altLang="ja-JP" sz="1400" dirty="0" smtClean="0">
                <a:solidFill>
                  <a:schemeClr val="tx1"/>
                </a:solidFill>
              </a:endParaRPr>
            </a:p>
            <a:p>
              <a:r>
                <a:rPr lang="en-US" altLang="ja-JP" sz="1400" dirty="0">
                  <a:solidFill>
                    <a:schemeClr val="tx1"/>
                  </a:solidFill>
                </a:rPr>
                <a:t>3</a:t>
              </a:r>
              <a:r>
                <a:rPr lang="en-US" altLang="ja-JP" sz="1400" dirty="0" smtClean="0">
                  <a:solidFill>
                    <a:schemeClr val="tx1"/>
                  </a:solidFill>
                </a:rPr>
                <a:t>.</a:t>
              </a:r>
              <a:r>
                <a:rPr lang="ja-JP" altLang="en-US" sz="1400" dirty="0" smtClean="0">
                  <a:solidFill>
                    <a:schemeClr val="tx1"/>
                  </a:solidFill>
                </a:rPr>
                <a:t>加工技術向上の支援等　</a:t>
              </a:r>
              <a:endParaRPr lang="ja-JP" altLang="en-US" sz="1400" dirty="0">
                <a:solidFill>
                  <a:schemeClr val="tx1"/>
                </a:solidFill>
              </a:endParaRPr>
            </a:p>
          </p:txBody>
        </p:sp>
        <p:sp>
          <p:nvSpPr>
            <p:cNvPr id="26" name="正方形/長方形 25"/>
            <p:cNvSpPr/>
            <p:nvPr/>
          </p:nvSpPr>
          <p:spPr>
            <a:xfrm>
              <a:off x="3615895" y="2385130"/>
              <a:ext cx="2729381" cy="196828"/>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1400" dirty="0" smtClean="0">
                  <a:solidFill>
                    <a:schemeClr val="tx1"/>
                  </a:solidFill>
                </a:rPr>
                <a:t>2.</a:t>
              </a:r>
              <a:r>
                <a:rPr lang="ja-JP" altLang="en-US" sz="1400" dirty="0" smtClean="0">
                  <a:solidFill>
                    <a:schemeClr val="tx1"/>
                  </a:solidFill>
                </a:rPr>
                <a:t>二次産業支援</a:t>
              </a:r>
              <a:endParaRPr lang="ja-JP" altLang="en-US" sz="1400" dirty="0">
                <a:solidFill>
                  <a:schemeClr val="tx1"/>
                </a:solidFill>
              </a:endParaRPr>
            </a:p>
          </p:txBody>
        </p:sp>
      </p:grpSp>
      <p:grpSp>
        <p:nvGrpSpPr>
          <p:cNvPr id="2" name="グループ化 1"/>
          <p:cNvGrpSpPr/>
          <p:nvPr/>
        </p:nvGrpSpPr>
        <p:grpSpPr>
          <a:xfrm>
            <a:off x="5817096" y="2348880"/>
            <a:ext cx="3698807" cy="994610"/>
            <a:chOff x="6760123" y="2391635"/>
            <a:chExt cx="2729382" cy="994610"/>
          </a:xfrm>
        </p:grpSpPr>
        <p:sp>
          <p:nvSpPr>
            <p:cNvPr id="22" name="正方形/長方形 21"/>
            <p:cNvSpPr/>
            <p:nvPr/>
          </p:nvSpPr>
          <p:spPr>
            <a:xfrm>
              <a:off x="6761019" y="2593019"/>
              <a:ext cx="2728486" cy="79322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1400" dirty="0" smtClean="0">
                  <a:solidFill>
                    <a:schemeClr val="tx1"/>
                  </a:solidFill>
                </a:rPr>
                <a:t>1.</a:t>
              </a:r>
              <a:r>
                <a:rPr lang="ja-JP" altLang="en-US" sz="1400" dirty="0" smtClean="0">
                  <a:solidFill>
                    <a:schemeClr val="tx1"/>
                  </a:solidFill>
                </a:rPr>
                <a:t>販売支援</a:t>
              </a:r>
              <a:endParaRPr lang="en-US" altLang="ja-JP" sz="1400" dirty="0" smtClean="0">
                <a:solidFill>
                  <a:schemeClr val="tx1"/>
                </a:solidFill>
              </a:endParaRPr>
            </a:p>
            <a:p>
              <a:r>
                <a:rPr lang="en-US" altLang="ja-JP" sz="1400" dirty="0">
                  <a:solidFill>
                    <a:schemeClr val="tx1"/>
                  </a:solidFill>
                </a:rPr>
                <a:t>2</a:t>
              </a:r>
              <a:r>
                <a:rPr lang="en-US" altLang="ja-JP" sz="1400" dirty="0" smtClean="0">
                  <a:solidFill>
                    <a:schemeClr val="tx1"/>
                  </a:solidFill>
                </a:rPr>
                <a:t>.</a:t>
              </a:r>
              <a:r>
                <a:rPr lang="ja-JP" altLang="en-US" sz="1400" dirty="0" smtClean="0">
                  <a:solidFill>
                    <a:schemeClr val="tx1"/>
                  </a:solidFill>
                </a:rPr>
                <a:t>販売ルートの開発</a:t>
              </a:r>
              <a:endParaRPr lang="en-US" altLang="ja-JP" sz="1400" dirty="0" smtClean="0">
                <a:solidFill>
                  <a:schemeClr val="tx1"/>
                </a:solidFill>
              </a:endParaRPr>
            </a:p>
            <a:p>
              <a:r>
                <a:rPr lang="en-US" altLang="ja-JP" sz="1400" dirty="0">
                  <a:solidFill>
                    <a:schemeClr val="tx1"/>
                  </a:solidFill>
                </a:rPr>
                <a:t>3</a:t>
              </a:r>
              <a:r>
                <a:rPr lang="en-US" altLang="ja-JP" sz="1400" dirty="0" smtClean="0">
                  <a:solidFill>
                    <a:schemeClr val="tx1"/>
                  </a:solidFill>
                </a:rPr>
                <a:t>.</a:t>
              </a:r>
              <a:r>
                <a:rPr lang="ja-JP" altLang="en-US" sz="1400" dirty="0" smtClean="0">
                  <a:solidFill>
                    <a:schemeClr val="tx1"/>
                  </a:solidFill>
                </a:rPr>
                <a:t>サービス向上と観光、</a:t>
              </a:r>
              <a:r>
                <a:rPr lang="ja-JP" altLang="en-US" sz="1400" dirty="0">
                  <a:solidFill>
                    <a:schemeClr val="tx1"/>
                  </a:solidFill>
                </a:rPr>
                <a:t>　</a:t>
              </a:r>
              <a:r>
                <a:rPr lang="ja-JP" altLang="en-US" sz="1400" dirty="0" smtClean="0">
                  <a:solidFill>
                    <a:schemeClr val="tx1"/>
                  </a:solidFill>
                </a:rPr>
                <a:t>イベントの企画・開発</a:t>
              </a:r>
              <a:endParaRPr lang="ja-JP" altLang="en-US" sz="1400" dirty="0">
                <a:solidFill>
                  <a:schemeClr val="tx1"/>
                </a:solidFill>
              </a:endParaRPr>
            </a:p>
          </p:txBody>
        </p:sp>
        <p:sp>
          <p:nvSpPr>
            <p:cNvPr id="27" name="正方形/長方形 26"/>
            <p:cNvSpPr/>
            <p:nvPr/>
          </p:nvSpPr>
          <p:spPr>
            <a:xfrm>
              <a:off x="6760123" y="2391635"/>
              <a:ext cx="2729381" cy="196828"/>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1400" dirty="0" smtClean="0">
                  <a:solidFill>
                    <a:schemeClr val="tx1"/>
                  </a:solidFill>
                </a:rPr>
                <a:t>2.</a:t>
              </a:r>
              <a:r>
                <a:rPr lang="ja-JP" altLang="en-US" sz="1400" dirty="0" smtClean="0">
                  <a:solidFill>
                    <a:schemeClr val="tx1"/>
                  </a:solidFill>
                </a:rPr>
                <a:t>二次産業支援</a:t>
              </a:r>
              <a:endParaRPr lang="ja-JP" altLang="en-US" sz="1400" dirty="0">
                <a:solidFill>
                  <a:schemeClr val="tx1"/>
                </a:solidFill>
              </a:endParaRPr>
            </a:p>
          </p:txBody>
        </p:sp>
      </p:grpSp>
      <p:cxnSp>
        <p:nvCxnSpPr>
          <p:cNvPr id="28" name="直線コネクタ 11"/>
          <p:cNvCxnSpPr>
            <a:cxnSpLocks noChangeShapeType="1"/>
          </p:cNvCxnSpPr>
          <p:nvPr/>
        </p:nvCxnSpPr>
        <p:spPr bwMode="auto">
          <a:xfrm>
            <a:off x="527050" y="3645024"/>
            <a:ext cx="8509446"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角丸四角形 14"/>
          <p:cNvSpPr>
            <a:spLocks noChangeArrowheads="1"/>
          </p:cNvSpPr>
          <p:nvPr/>
        </p:nvSpPr>
        <p:spPr bwMode="auto">
          <a:xfrm>
            <a:off x="3656856" y="4005064"/>
            <a:ext cx="1612739" cy="792162"/>
          </a:xfrm>
          <a:prstGeom prst="roundRect">
            <a:avLst>
              <a:gd name="adj" fmla="val 16667"/>
            </a:avLst>
          </a:pr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path path="circle">
              <a:fillToRect l="50000" t="50000" r="50000" b="50000"/>
            </a:path>
            <a:tileRect/>
          </a:gradFill>
          <a:ln w="9525" algn="ctr">
            <a:solidFill>
              <a:schemeClr val="tx1"/>
            </a:solidFill>
            <a:round/>
            <a:headEnd/>
            <a:tailEnd/>
          </a:ln>
        </p:spPr>
        <p:txBody>
          <a:bodyPr/>
          <a:lstStyle/>
          <a:p>
            <a:r>
              <a:rPr lang="ja-JP" altLang="en-US" sz="1400" dirty="0">
                <a:solidFill>
                  <a:schemeClr val="tx1"/>
                </a:solidFill>
              </a:rPr>
              <a:t>広野町オリーブ</a:t>
            </a:r>
            <a:endParaRPr lang="en-US" altLang="ja-JP" sz="1400" dirty="0">
              <a:solidFill>
                <a:schemeClr val="tx1"/>
              </a:solidFill>
            </a:endParaRPr>
          </a:p>
          <a:p>
            <a:r>
              <a:rPr lang="ja-JP" altLang="en-US" sz="1400" dirty="0">
                <a:solidFill>
                  <a:schemeClr val="tx1"/>
                </a:solidFill>
              </a:rPr>
              <a:t> プロジェクト</a:t>
            </a:r>
            <a:endParaRPr lang="en-US" altLang="ja-JP" sz="1400" dirty="0">
              <a:solidFill>
                <a:schemeClr val="tx1"/>
              </a:solidFill>
            </a:endParaRPr>
          </a:p>
          <a:p>
            <a:r>
              <a:rPr lang="ja-JP" altLang="en-US" sz="1200" dirty="0">
                <a:solidFill>
                  <a:schemeClr val="tx1"/>
                </a:solidFill>
              </a:rPr>
              <a:t>（ひろのオリーブ村）</a:t>
            </a:r>
          </a:p>
        </p:txBody>
      </p:sp>
      <p:sp>
        <p:nvSpPr>
          <p:cNvPr id="31" name="角丸四角形 57"/>
          <p:cNvSpPr>
            <a:spLocks noChangeArrowheads="1"/>
          </p:cNvSpPr>
          <p:nvPr/>
        </p:nvSpPr>
        <p:spPr bwMode="auto">
          <a:xfrm>
            <a:off x="7964934" y="4005064"/>
            <a:ext cx="1452562" cy="792162"/>
          </a:xfrm>
          <a:prstGeom prst="roundRect">
            <a:avLst>
              <a:gd name="adj" fmla="val 16667"/>
            </a:avLst>
          </a:prstGeom>
          <a:noFill/>
          <a:ln w="9525" algn="ctr">
            <a:noFill/>
            <a:round/>
            <a:headEnd/>
            <a:tailEnd/>
          </a:ln>
        </p:spPr>
        <p:txBody>
          <a:bodyPr/>
          <a:lstStyle/>
          <a:p>
            <a:r>
              <a:rPr lang="ja-JP" altLang="en-US" sz="1400" dirty="0">
                <a:solidFill>
                  <a:schemeClr val="tx1"/>
                </a:solidFill>
              </a:rPr>
              <a:t>広野町の田畑</a:t>
            </a:r>
            <a:r>
              <a:rPr lang="ja-JP" altLang="en-US" sz="1400" dirty="0" smtClean="0">
                <a:solidFill>
                  <a:schemeClr val="tx1"/>
                </a:solidFill>
              </a:rPr>
              <a:t>の再生</a:t>
            </a:r>
            <a:r>
              <a:rPr lang="ja-JP" altLang="en-US" sz="1400" dirty="0">
                <a:solidFill>
                  <a:schemeClr val="tx1"/>
                </a:solidFill>
              </a:rPr>
              <a:t>と町民の</a:t>
            </a:r>
            <a:r>
              <a:rPr lang="ja-JP" altLang="en-US" sz="1400" dirty="0" smtClean="0">
                <a:solidFill>
                  <a:schemeClr val="tx1"/>
                </a:solidFill>
              </a:rPr>
              <a:t>帰還を</a:t>
            </a:r>
            <a:r>
              <a:rPr lang="ja-JP" altLang="en-US" sz="1400" dirty="0">
                <a:solidFill>
                  <a:schemeClr val="tx1"/>
                </a:solidFill>
              </a:rPr>
              <a:t>実現</a:t>
            </a:r>
          </a:p>
        </p:txBody>
      </p:sp>
      <p:sp>
        <p:nvSpPr>
          <p:cNvPr id="33" name="右矢印 58"/>
          <p:cNvSpPr>
            <a:spLocks noChangeArrowheads="1"/>
          </p:cNvSpPr>
          <p:nvPr/>
        </p:nvSpPr>
        <p:spPr bwMode="auto">
          <a:xfrm>
            <a:off x="7029772" y="4149080"/>
            <a:ext cx="639763" cy="576262"/>
          </a:xfrm>
          <a:prstGeom prst="rightArrow">
            <a:avLst>
              <a:gd name="adj1" fmla="val 50000"/>
              <a:gd name="adj2" fmla="val 49990"/>
            </a:avLst>
          </a:prstGeom>
          <a:noFill/>
          <a:ln w="952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r>
              <a:rPr lang="ja-JP" altLang="en-US" sz="1100">
                <a:solidFill>
                  <a:schemeClr val="tx1"/>
                </a:solidFill>
              </a:rPr>
              <a:t>効果</a:t>
            </a:r>
          </a:p>
        </p:txBody>
      </p:sp>
      <p:sp>
        <p:nvSpPr>
          <p:cNvPr id="35" name="角丸四角形 14"/>
          <p:cNvSpPr>
            <a:spLocks noChangeArrowheads="1"/>
          </p:cNvSpPr>
          <p:nvPr/>
        </p:nvSpPr>
        <p:spPr bwMode="auto">
          <a:xfrm>
            <a:off x="560512" y="4093442"/>
            <a:ext cx="2016125" cy="919733"/>
          </a:xfrm>
          <a:prstGeom prst="roundRect">
            <a:avLst>
              <a:gd name="adj" fmla="val 16667"/>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lgn="ctr">
            <a:solidFill>
              <a:schemeClr val="tx1"/>
            </a:solidFill>
            <a:round/>
            <a:headEnd/>
            <a:tailEnd/>
          </a:ln>
        </p:spPr>
        <p:txBody>
          <a:bodyPr/>
          <a:lstStyle/>
          <a:p>
            <a:r>
              <a:rPr lang="ja-JP" altLang="en-US" sz="1100" dirty="0">
                <a:solidFill>
                  <a:schemeClr val="tx1"/>
                </a:solidFill>
              </a:rPr>
              <a:t>いわきオリーブ プロジェクト</a:t>
            </a:r>
            <a:endParaRPr lang="en-US" altLang="ja-JP" sz="1100" dirty="0">
              <a:solidFill>
                <a:schemeClr val="tx1"/>
              </a:solidFill>
            </a:endParaRPr>
          </a:p>
          <a:p>
            <a:r>
              <a:rPr lang="ja-JP" altLang="en-US" sz="1100" dirty="0">
                <a:solidFill>
                  <a:schemeClr val="tx1"/>
                </a:solidFill>
              </a:rPr>
              <a:t>研究会</a:t>
            </a:r>
            <a:endParaRPr lang="en-US" altLang="ja-JP" sz="1100" dirty="0">
              <a:solidFill>
                <a:schemeClr val="tx1"/>
              </a:solidFill>
            </a:endParaRPr>
          </a:p>
          <a:p>
            <a:r>
              <a:rPr lang="ja-JP" altLang="en-US" sz="1100" dirty="0"/>
              <a:t>日本バーク堆肥協会青木氏</a:t>
            </a:r>
            <a:r>
              <a:rPr lang="en-US" altLang="ja-JP" sz="1100" dirty="0"/>
              <a:t>(</a:t>
            </a:r>
            <a:r>
              <a:rPr lang="ja-JP" altLang="en-US" sz="1100" dirty="0"/>
              <a:t>広野町在住</a:t>
            </a:r>
            <a:r>
              <a:rPr lang="en-US" altLang="ja-JP" sz="1100" dirty="0"/>
              <a:t>)</a:t>
            </a:r>
            <a:br>
              <a:rPr lang="en-US" altLang="ja-JP" sz="1100" dirty="0"/>
            </a:br>
            <a:r>
              <a:rPr lang="ja-JP" altLang="en-US" sz="1100" dirty="0" smtClean="0">
                <a:solidFill>
                  <a:schemeClr val="tx1"/>
                </a:solidFill>
              </a:rPr>
              <a:t>広野町</a:t>
            </a:r>
            <a:r>
              <a:rPr lang="ja-JP" altLang="en-US" sz="1100" dirty="0">
                <a:solidFill>
                  <a:schemeClr val="tx1"/>
                </a:solidFill>
              </a:rPr>
              <a:t>役場</a:t>
            </a:r>
          </a:p>
        </p:txBody>
      </p:sp>
      <p:sp>
        <p:nvSpPr>
          <p:cNvPr id="9" name="テキスト ボックス 8"/>
          <p:cNvSpPr txBox="1"/>
          <p:nvPr/>
        </p:nvSpPr>
        <p:spPr>
          <a:xfrm>
            <a:off x="507532" y="3756055"/>
            <a:ext cx="1741182" cy="369332"/>
          </a:xfrm>
          <a:prstGeom prst="rect">
            <a:avLst/>
          </a:prstGeom>
          <a:noFill/>
        </p:spPr>
        <p:txBody>
          <a:bodyPr wrap="none" rtlCol="0">
            <a:spAutoFit/>
          </a:bodyPr>
          <a:lstStyle/>
          <a:p>
            <a:r>
              <a:rPr kumimoji="1" lang="ja-JP" altLang="en-US" u="sng" dirty="0" smtClean="0"/>
              <a:t>短期的取り組み</a:t>
            </a:r>
            <a:endParaRPr kumimoji="1" lang="ja-JP" altLang="en-US" u="sng" dirty="0"/>
          </a:p>
        </p:txBody>
      </p:sp>
      <p:sp>
        <p:nvSpPr>
          <p:cNvPr id="38" name="角丸四角形 14"/>
          <p:cNvSpPr>
            <a:spLocks noChangeArrowheads="1"/>
          </p:cNvSpPr>
          <p:nvPr/>
        </p:nvSpPr>
        <p:spPr bwMode="auto">
          <a:xfrm>
            <a:off x="3668912" y="5301208"/>
            <a:ext cx="1612739" cy="792162"/>
          </a:xfrm>
          <a:prstGeom prst="roundRect">
            <a:avLst>
              <a:gd name="adj" fmla="val 16667"/>
            </a:avLst>
          </a:pr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path path="circle">
              <a:fillToRect l="50000" t="50000" r="50000" b="50000"/>
            </a:path>
            <a:tileRect/>
          </a:gradFill>
          <a:ln w="9525" algn="ctr">
            <a:solidFill>
              <a:schemeClr val="tx1"/>
            </a:solidFill>
            <a:round/>
            <a:headEnd/>
            <a:tailEnd/>
          </a:ln>
        </p:spPr>
        <p:txBody>
          <a:bodyPr/>
          <a:lstStyle/>
          <a:p>
            <a:r>
              <a:rPr lang="ja-JP" altLang="en-US" sz="1400" dirty="0">
                <a:solidFill>
                  <a:schemeClr val="tx1"/>
                </a:solidFill>
              </a:rPr>
              <a:t>広野町オリーブ</a:t>
            </a:r>
            <a:endParaRPr lang="en-US" altLang="ja-JP" sz="1400" dirty="0">
              <a:solidFill>
                <a:schemeClr val="tx1"/>
              </a:solidFill>
            </a:endParaRPr>
          </a:p>
          <a:p>
            <a:r>
              <a:rPr lang="ja-JP" altLang="en-US" sz="1400" dirty="0">
                <a:solidFill>
                  <a:schemeClr val="tx1"/>
                </a:solidFill>
              </a:rPr>
              <a:t> プロジェクト</a:t>
            </a:r>
            <a:endParaRPr lang="en-US" altLang="ja-JP" sz="1400" dirty="0">
              <a:solidFill>
                <a:schemeClr val="tx1"/>
              </a:solidFill>
            </a:endParaRPr>
          </a:p>
          <a:p>
            <a:r>
              <a:rPr lang="ja-JP" altLang="en-US" sz="1200" dirty="0">
                <a:solidFill>
                  <a:schemeClr val="tx1"/>
                </a:solidFill>
              </a:rPr>
              <a:t>（ひろのオリーブ村）</a:t>
            </a:r>
          </a:p>
        </p:txBody>
      </p:sp>
      <p:sp>
        <p:nvSpPr>
          <p:cNvPr id="40" name="角丸四角形 57"/>
          <p:cNvSpPr>
            <a:spLocks noChangeArrowheads="1"/>
          </p:cNvSpPr>
          <p:nvPr/>
        </p:nvSpPr>
        <p:spPr bwMode="auto">
          <a:xfrm>
            <a:off x="7912499" y="5413015"/>
            <a:ext cx="1452562" cy="792162"/>
          </a:xfrm>
          <a:prstGeom prst="roundRect">
            <a:avLst>
              <a:gd name="adj" fmla="val 16667"/>
            </a:avLst>
          </a:prstGeom>
          <a:noFill/>
          <a:ln w="9525" algn="ctr">
            <a:noFill/>
            <a:round/>
            <a:headEnd/>
            <a:tailEnd/>
          </a:ln>
        </p:spPr>
        <p:txBody>
          <a:bodyPr/>
          <a:lstStyle/>
          <a:p>
            <a:r>
              <a:rPr lang="ja-JP" altLang="en-US" sz="1400" dirty="0" smtClean="0"/>
              <a:t>六次産業化と観光事業実現への支援</a:t>
            </a:r>
            <a:endParaRPr lang="en-US" altLang="ja-JP" sz="1400" dirty="0" smtClean="0"/>
          </a:p>
          <a:p>
            <a:r>
              <a:rPr lang="ja-JP" altLang="en-US" sz="1400" dirty="0" smtClean="0">
                <a:solidFill>
                  <a:schemeClr val="tx1"/>
                </a:solidFill>
              </a:rPr>
              <a:t>　（参考４）</a:t>
            </a:r>
            <a:endParaRPr lang="ja-JP" altLang="en-US" sz="1400" dirty="0">
              <a:solidFill>
                <a:schemeClr val="tx1"/>
              </a:solidFill>
            </a:endParaRPr>
          </a:p>
        </p:txBody>
      </p:sp>
      <p:sp>
        <p:nvSpPr>
          <p:cNvPr id="42" name="右矢印 58"/>
          <p:cNvSpPr>
            <a:spLocks noChangeArrowheads="1"/>
          </p:cNvSpPr>
          <p:nvPr/>
        </p:nvSpPr>
        <p:spPr bwMode="auto">
          <a:xfrm>
            <a:off x="7041828" y="5517232"/>
            <a:ext cx="639763" cy="576262"/>
          </a:xfrm>
          <a:prstGeom prst="rightArrow">
            <a:avLst>
              <a:gd name="adj1" fmla="val 50000"/>
              <a:gd name="adj2" fmla="val 49990"/>
            </a:avLst>
          </a:prstGeom>
          <a:noFill/>
          <a:ln w="952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r>
              <a:rPr lang="ja-JP" altLang="en-US" sz="1100">
                <a:solidFill>
                  <a:schemeClr val="tx1"/>
                </a:solidFill>
              </a:rPr>
              <a:t>効果</a:t>
            </a:r>
          </a:p>
        </p:txBody>
      </p:sp>
      <p:sp>
        <p:nvSpPr>
          <p:cNvPr id="44" name="角丸四角形 14"/>
          <p:cNvSpPr>
            <a:spLocks noChangeArrowheads="1"/>
          </p:cNvSpPr>
          <p:nvPr/>
        </p:nvSpPr>
        <p:spPr bwMode="auto">
          <a:xfrm>
            <a:off x="632520" y="5389586"/>
            <a:ext cx="2016125" cy="991741"/>
          </a:xfrm>
          <a:prstGeom prst="roundRect">
            <a:avLst>
              <a:gd name="adj" fmla="val 16667"/>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lgn="ctr">
            <a:solidFill>
              <a:schemeClr val="tx1"/>
            </a:solidFill>
            <a:round/>
            <a:headEnd/>
            <a:tailEnd/>
          </a:ln>
        </p:spPr>
        <p:txBody>
          <a:bodyPr/>
          <a:lstStyle/>
          <a:p>
            <a:r>
              <a:rPr lang="ja-JP" altLang="en-US" sz="1100" dirty="0">
                <a:solidFill>
                  <a:schemeClr val="tx1"/>
                </a:solidFill>
              </a:rPr>
              <a:t>いわきオリーブ プロジェクト</a:t>
            </a:r>
            <a:endParaRPr lang="en-US" altLang="ja-JP" sz="1100" dirty="0">
              <a:solidFill>
                <a:schemeClr val="tx1"/>
              </a:solidFill>
            </a:endParaRPr>
          </a:p>
          <a:p>
            <a:r>
              <a:rPr lang="ja-JP" altLang="en-US" sz="1100" dirty="0">
                <a:solidFill>
                  <a:schemeClr val="tx1"/>
                </a:solidFill>
              </a:rPr>
              <a:t>研究会</a:t>
            </a:r>
            <a:endParaRPr lang="en-US" altLang="ja-JP" sz="1100" dirty="0">
              <a:solidFill>
                <a:schemeClr val="tx1"/>
              </a:solidFill>
            </a:endParaRPr>
          </a:p>
          <a:p>
            <a:r>
              <a:rPr lang="ja-JP" altLang="en-US" sz="1100" dirty="0"/>
              <a:t>日本バーク堆肥協会青木氏</a:t>
            </a:r>
            <a:r>
              <a:rPr lang="en-US" altLang="ja-JP" sz="1100" dirty="0"/>
              <a:t>(</a:t>
            </a:r>
            <a:r>
              <a:rPr lang="ja-JP" altLang="en-US" sz="1100" dirty="0"/>
              <a:t>広野町在住</a:t>
            </a:r>
            <a:r>
              <a:rPr lang="en-US" altLang="ja-JP" sz="1100" dirty="0"/>
              <a:t>)</a:t>
            </a:r>
            <a:br>
              <a:rPr lang="en-US" altLang="ja-JP" sz="1100" dirty="0"/>
            </a:br>
            <a:r>
              <a:rPr lang="ja-JP" altLang="en-US" sz="1100" dirty="0" smtClean="0">
                <a:solidFill>
                  <a:schemeClr val="tx1"/>
                </a:solidFill>
              </a:rPr>
              <a:t>広野町</a:t>
            </a:r>
            <a:r>
              <a:rPr lang="ja-JP" altLang="en-US" sz="1100" dirty="0">
                <a:solidFill>
                  <a:schemeClr val="tx1"/>
                </a:solidFill>
              </a:rPr>
              <a:t>役場</a:t>
            </a:r>
          </a:p>
        </p:txBody>
      </p:sp>
      <p:sp>
        <p:nvSpPr>
          <p:cNvPr id="45" name="テキスト ボックス 44"/>
          <p:cNvSpPr txBox="1"/>
          <p:nvPr/>
        </p:nvSpPr>
        <p:spPr>
          <a:xfrm>
            <a:off x="644576" y="5013176"/>
            <a:ext cx="1972015" cy="369332"/>
          </a:xfrm>
          <a:prstGeom prst="rect">
            <a:avLst/>
          </a:prstGeom>
          <a:noFill/>
        </p:spPr>
        <p:txBody>
          <a:bodyPr wrap="none" rtlCol="0">
            <a:spAutoFit/>
          </a:bodyPr>
          <a:lstStyle/>
          <a:p>
            <a:r>
              <a:rPr kumimoji="1" lang="ja-JP" altLang="en-US" u="sng" dirty="0" smtClean="0"/>
              <a:t>中長期の取り組み</a:t>
            </a:r>
            <a:endParaRPr kumimoji="1" lang="ja-JP" altLang="en-US" u="sng" dirty="0"/>
          </a:p>
        </p:txBody>
      </p:sp>
      <p:pic>
        <p:nvPicPr>
          <p:cNvPr id="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5017" y="3940721"/>
            <a:ext cx="1708422" cy="1144463"/>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pic>
      <p:sp>
        <p:nvSpPr>
          <p:cNvPr id="61" name="円/楕円 60"/>
          <p:cNvSpPr/>
          <p:nvPr/>
        </p:nvSpPr>
        <p:spPr>
          <a:xfrm>
            <a:off x="5357104" y="3896748"/>
            <a:ext cx="1292126" cy="1111479"/>
          </a:xfrm>
          <a:prstGeom prst="ellipse">
            <a:avLst/>
          </a:prstGeom>
          <a:no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097016" y="4787860"/>
            <a:ext cx="2063385" cy="369332"/>
          </a:xfrm>
          <a:prstGeom prst="rect">
            <a:avLst/>
          </a:prstGeom>
          <a:solidFill>
            <a:srgbClr val="66FF66"/>
          </a:solidFill>
        </p:spPr>
        <p:txBody>
          <a:bodyPr wrap="none" rtlCol="0">
            <a:spAutoFit/>
          </a:bodyPr>
          <a:lstStyle/>
          <a:p>
            <a:r>
              <a:rPr kumimoji="1" lang="ja-JP" altLang="en-US" dirty="0" smtClean="0"/>
              <a:t>シンボルとして活用</a:t>
            </a:r>
            <a:endParaRPr kumimoji="1" lang="ja-JP" altLang="en-US" dirty="0"/>
          </a:p>
        </p:txBody>
      </p:sp>
      <p:pic>
        <p:nvPicPr>
          <p:cNvPr id="6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5017" y="5236865"/>
            <a:ext cx="1708422" cy="1144463"/>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pic>
      <p:sp>
        <p:nvSpPr>
          <p:cNvPr id="67" name="円/楕円 66"/>
          <p:cNvSpPr/>
          <p:nvPr/>
        </p:nvSpPr>
        <p:spPr>
          <a:xfrm>
            <a:off x="5357104" y="5192892"/>
            <a:ext cx="1292126" cy="1111479"/>
          </a:xfrm>
          <a:prstGeom prst="ellipse">
            <a:avLst/>
          </a:prstGeom>
          <a:no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5097016" y="6084004"/>
            <a:ext cx="2063385" cy="369332"/>
          </a:xfrm>
          <a:prstGeom prst="rect">
            <a:avLst/>
          </a:prstGeom>
          <a:solidFill>
            <a:srgbClr val="66FF66"/>
          </a:solidFill>
        </p:spPr>
        <p:txBody>
          <a:bodyPr wrap="none" rtlCol="0">
            <a:spAutoFit/>
          </a:bodyPr>
          <a:lstStyle/>
          <a:p>
            <a:r>
              <a:rPr kumimoji="1" lang="ja-JP" altLang="en-US" dirty="0" smtClean="0"/>
              <a:t>シンボルとして活用</a:t>
            </a:r>
            <a:endParaRPr kumimoji="1" lang="ja-JP" altLang="en-US" dirty="0"/>
          </a:p>
        </p:txBody>
      </p:sp>
      <p:sp>
        <p:nvSpPr>
          <p:cNvPr id="52" name="円/楕円 51"/>
          <p:cNvSpPr/>
          <p:nvPr/>
        </p:nvSpPr>
        <p:spPr>
          <a:xfrm>
            <a:off x="7760966" y="3717033"/>
            <a:ext cx="1754937"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7761312" y="5157192"/>
            <a:ext cx="1754937"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左右矢印 52"/>
          <p:cNvSpPr/>
          <p:nvPr/>
        </p:nvSpPr>
        <p:spPr bwMode="auto">
          <a:xfrm>
            <a:off x="2616591" y="4086363"/>
            <a:ext cx="1040265" cy="799241"/>
          </a:xfrm>
          <a:prstGeom prst="leftRightArrow">
            <a:avLst>
              <a:gd name="adj1" fmla="val 67335"/>
              <a:gd name="adj2" fmla="val 50000"/>
            </a:avLst>
          </a:prstGeom>
          <a:noFill/>
          <a:ln w="952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kumimoji="1" lang="ja-JP" altLang="en-US" sz="1100" dirty="0" smtClean="0">
              <a:solidFill>
                <a:schemeClr val="tx1"/>
              </a:solidFill>
            </a:endParaRPr>
          </a:p>
        </p:txBody>
      </p:sp>
      <p:sp>
        <p:nvSpPr>
          <p:cNvPr id="69" name="テキスト ボックス 68"/>
          <p:cNvSpPr txBox="1"/>
          <p:nvPr/>
        </p:nvSpPr>
        <p:spPr>
          <a:xfrm>
            <a:off x="2763917" y="4294257"/>
            <a:ext cx="748923" cy="430887"/>
          </a:xfrm>
          <a:prstGeom prst="rect">
            <a:avLst/>
          </a:prstGeom>
          <a:noFill/>
        </p:spPr>
        <p:txBody>
          <a:bodyPr wrap="none" rtlCol="0">
            <a:spAutoFit/>
          </a:bodyPr>
          <a:lstStyle/>
          <a:p>
            <a:pPr algn="ctr"/>
            <a:r>
              <a:rPr kumimoji="1" lang="ja-JP" altLang="en-US" sz="1100" dirty="0" smtClean="0"/>
              <a:t>情報収集</a:t>
            </a:r>
            <a:endParaRPr kumimoji="1" lang="en-US" altLang="ja-JP" sz="1100" dirty="0" smtClean="0"/>
          </a:p>
          <a:p>
            <a:pPr algn="ctr"/>
            <a:r>
              <a:rPr lang="ja-JP" altLang="en-US" sz="1100" dirty="0"/>
              <a:t>　</a:t>
            </a:r>
            <a:r>
              <a:rPr kumimoji="1" lang="ja-JP" altLang="en-US" sz="1100" dirty="0" smtClean="0"/>
              <a:t>・連携</a:t>
            </a:r>
            <a:endParaRPr kumimoji="1" lang="ja-JP" altLang="en-US" sz="1100" dirty="0"/>
          </a:p>
        </p:txBody>
      </p:sp>
      <p:sp>
        <p:nvSpPr>
          <p:cNvPr id="73" name="左右矢印 72"/>
          <p:cNvSpPr/>
          <p:nvPr/>
        </p:nvSpPr>
        <p:spPr bwMode="auto">
          <a:xfrm>
            <a:off x="2616591" y="5301208"/>
            <a:ext cx="1040265" cy="799241"/>
          </a:xfrm>
          <a:prstGeom prst="leftRightArrow">
            <a:avLst>
              <a:gd name="adj1" fmla="val 67335"/>
              <a:gd name="adj2" fmla="val 50000"/>
            </a:avLst>
          </a:prstGeom>
          <a:noFill/>
          <a:ln w="9525"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rtlCol="0" anchor="ctr"/>
          <a:lstStyle/>
          <a:p>
            <a:pPr algn="ctr"/>
            <a:endParaRPr kumimoji="1" lang="ja-JP" altLang="en-US" sz="1100" dirty="0" smtClean="0">
              <a:solidFill>
                <a:schemeClr val="tx1"/>
              </a:solidFill>
            </a:endParaRPr>
          </a:p>
        </p:txBody>
      </p:sp>
      <p:sp>
        <p:nvSpPr>
          <p:cNvPr id="74" name="テキスト ボックス 73"/>
          <p:cNvSpPr txBox="1"/>
          <p:nvPr/>
        </p:nvSpPr>
        <p:spPr>
          <a:xfrm>
            <a:off x="2763917" y="5509102"/>
            <a:ext cx="748923" cy="430887"/>
          </a:xfrm>
          <a:prstGeom prst="rect">
            <a:avLst/>
          </a:prstGeom>
          <a:noFill/>
        </p:spPr>
        <p:txBody>
          <a:bodyPr wrap="none" rtlCol="0">
            <a:spAutoFit/>
          </a:bodyPr>
          <a:lstStyle/>
          <a:p>
            <a:pPr algn="ctr"/>
            <a:r>
              <a:rPr kumimoji="1" lang="ja-JP" altLang="en-US" sz="1100" dirty="0" smtClean="0"/>
              <a:t>情報収集</a:t>
            </a:r>
            <a:endParaRPr kumimoji="1" lang="en-US" altLang="ja-JP" sz="1100" dirty="0" smtClean="0"/>
          </a:p>
          <a:p>
            <a:pPr algn="ctr"/>
            <a:r>
              <a:rPr lang="ja-JP" altLang="en-US" sz="1100" dirty="0"/>
              <a:t>　</a:t>
            </a:r>
            <a:r>
              <a:rPr kumimoji="1" lang="ja-JP" altLang="en-US" sz="1100" dirty="0" smtClean="0"/>
              <a:t>・連携</a:t>
            </a:r>
            <a:endParaRPr kumimoji="1" lang="ja-JP" altLang="en-US" sz="1100" dirty="0"/>
          </a:p>
        </p:txBody>
      </p:sp>
    </p:spTree>
    <p:extLst>
      <p:ext uri="{BB962C8B-B14F-4D97-AF65-F5344CB8AC3E}">
        <p14:creationId xmlns:p14="http://schemas.microsoft.com/office/powerpoint/2010/main" val="2536759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a:off x="128464" y="907132"/>
            <a:ext cx="676875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1372" y="385500"/>
            <a:ext cx="5995764" cy="523220"/>
          </a:xfrm>
          <a:prstGeom prst="rect">
            <a:avLst/>
          </a:prstGeom>
          <a:noFill/>
        </p:spPr>
        <p:txBody>
          <a:bodyPr wrap="square" rtlCol="0">
            <a:spAutoFit/>
          </a:bodyPr>
          <a:lstStyle/>
          <a:p>
            <a:r>
              <a:rPr lang="ja-JP" altLang="en-US" sz="2800" b="1" dirty="0" smtClean="0">
                <a:solidFill>
                  <a:srgbClr val="000000"/>
                </a:solidFill>
                <a:latin typeface="+mj-ea"/>
              </a:rPr>
              <a:t>６．実際どのように実現していくか</a:t>
            </a:r>
            <a:endParaRPr kumimoji="1" lang="en-US" altLang="ja-JP" sz="2800" b="1" dirty="0" smtClean="0">
              <a:solidFill>
                <a:schemeClr val="accent2">
                  <a:lumMod val="50000"/>
                </a:schemeClr>
              </a:solidFill>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921" y="109538"/>
            <a:ext cx="20605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3" name="表 2"/>
          <p:cNvGraphicFramePr>
            <a:graphicFrameLocks noGrp="1"/>
          </p:cNvGraphicFramePr>
          <p:nvPr>
            <p:extLst>
              <p:ext uri="{D42A27DB-BD31-4B8C-83A1-F6EECF244321}">
                <p14:modId xmlns:p14="http://schemas.microsoft.com/office/powerpoint/2010/main" val="2964155532"/>
              </p:ext>
            </p:extLst>
          </p:nvPr>
        </p:nvGraphicFramePr>
        <p:xfrm>
          <a:off x="344487" y="1227666"/>
          <a:ext cx="9217026" cy="1913302"/>
        </p:xfrm>
        <a:graphic>
          <a:graphicData uri="http://schemas.openxmlformats.org/drawingml/2006/table">
            <a:tbl>
              <a:tblPr firstRow="1" bandRow="1">
                <a:tableStyleId>{5C22544A-7EE6-4342-B048-85BDC9FD1C3A}</a:tableStyleId>
              </a:tblPr>
              <a:tblGrid>
                <a:gridCol w="709002"/>
                <a:gridCol w="709002"/>
                <a:gridCol w="709002"/>
                <a:gridCol w="709002"/>
                <a:gridCol w="709002"/>
                <a:gridCol w="709002"/>
                <a:gridCol w="709002"/>
                <a:gridCol w="709002"/>
                <a:gridCol w="709002"/>
                <a:gridCol w="709002"/>
                <a:gridCol w="709002"/>
                <a:gridCol w="709002"/>
                <a:gridCol w="709002"/>
              </a:tblGrid>
              <a:tr h="401736">
                <a:tc>
                  <a:txBody>
                    <a:bodyPr/>
                    <a:lstStyle/>
                    <a:p>
                      <a:pPr algn="ctr"/>
                      <a:r>
                        <a:rPr kumimoji="1" lang="ja-JP" altLang="en-US" sz="1200" dirty="0" smtClean="0">
                          <a:solidFill>
                            <a:schemeClr val="tx1"/>
                          </a:solidFill>
                        </a:rPr>
                        <a:t>月</a:t>
                      </a:r>
                      <a:endParaRPr kumimoji="1" lang="ja-JP" altLang="en-US" sz="1200" dirty="0">
                        <a:solidFill>
                          <a:schemeClr val="tx1"/>
                        </a:solidFill>
                      </a:endParaRPr>
                    </a:p>
                  </a:txBody>
                  <a:tcPr/>
                </a:tc>
                <a:tc>
                  <a:txBody>
                    <a:bodyPr/>
                    <a:lstStyle/>
                    <a:p>
                      <a:r>
                        <a:rPr kumimoji="1" lang="ja-JP" altLang="en-US" sz="1200" dirty="0" smtClean="0">
                          <a:solidFill>
                            <a:schemeClr val="tx1"/>
                          </a:solidFill>
                        </a:rPr>
                        <a:t>２月</a:t>
                      </a:r>
                      <a:endParaRPr kumimoji="1" lang="ja-JP" altLang="en-US" sz="1200" dirty="0">
                        <a:solidFill>
                          <a:schemeClr val="tx1"/>
                        </a:solidFill>
                      </a:endParaRPr>
                    </a:p>
                  </a:txBody>
                  <a:tcPr/>
                </a:tc>
                <a:tc>
                  <a:txBody>
                    <a:bodyPr/>
                    <a:lstStyle/>
                    <a:p>
                      <a:r>
                        <a:rPr kumimoji="1" lang="ja-JP" altLang="en-US" sz="1200" dirty="0" smtClean="0">
                          <a:solidFill>
                            <a:schemeClr val="tx1"/>
                          </a:solidFill>
                        </a:rPr>
                        <a:t>３月</a:t>
                      </a:r>
                      <a:endParaRPr kumimoji="1" lang="ja-JP" altLang="en-US" sz="1200" dirty="0">
                        <a:solidFill>
                          <a:schemeClr val="tx1"/>
                        </a:solidFill>
                      </a:endParaRPr>
                    </a:p>
                  </a:txBody>
                  <a:tcPr/>
                </a:tc>
                <a:tc>
                  <a:txBody>
                    <a:bodyPr/>
                    <a:lstStyle/>
                    <a:p>
                      <a:r>
                        <a:rPr kumimoji="1" lang="ja-JP" altLang="en-US" sz="1200" dirty="0" smtClean="0">
                          <a:solidFill>
                            <a:schemeClr val="tx1"/>
                          </a:solidFill>
                        </a:rPr>
                        <a:t>４月</a:t>
                      </a:r>
                      <a:endParaRPr kumimoji="1" lang="ja-JP" altLang="en-US" sz="1200" dirty="0">
                        <a:solidFill>
                          <a:schemeClr val="tx1"/>
                        </a:solidFill>
                      </a:endParaRPr>
                    </a:p>
                  </a:txBody>
                  <a:tcPr/>
                </a:tc>
                <a:tc>
                  <a:txBody>
                    <a:bodyPr/>
                    <a:lstStyle/>
                    <a:p>
                      <a:r>
                        <a:rPr kumimoji="1" lang="ja-JP" altLang="en-US" sz="1200" dirty="0" smtClean="0">
                          <a:solidFill>
                            <a:schemeClr val="tx1"/>
                          </a:solidFill>
                        </a:rPr>
                        <a:t>５月</a:t>
                      </a:r>
                      <a:endParaRPr kumimoji="1" lang="ja-JP" altLang="en-US" sz="1200" dirty="0">
                        <a:solidFill>
                          <a:schemeClr val="tx1"/>
                        </a:solidFill>
                      </a:endParaRPr>
                    </a:p>
                  </a:txBody>
                  <a:tcPr/>
                </a:tc>
                <a:tc>
                  <a:txBody>
                    <a:bodyPr/>
                    <a:lstStyle/>
                    <a:p>
                      <a:r>
                        <a:rPr kumimoji="1" lang="ja-JP" altLang="en-US" sz="1200" dirty="0" smtClean="0">
                          <a:solidFill>
                            <a:schemeClr val="tx1"/>
                          </a:solidFill>
                        </a:rPr>
                        <a:t>６月</a:t>
                      </a:r>
                      <a:endParaRPr kumimoji="1" lang="ja-JP" altLang="en-US" sz="1200" dirty="0">
                        <a:solidFill>
                          <a:schemeClr val="tx1"/>
                        </a:solidFill>
                      </a:endParaRPr>
                    </a:p>
                  </a:txBody>
                  <a:tcPr/>
                </a:tc>
                <a:tc>
                  <a:txBody>
                    <a:bodyPr/>
                    <a:lstStyle/>
                    <a:p>
                      <a:r>
                        <a:rPr kumimoji="1" lang="ja-JP" altLang="en-US" sz="1200" dirty="0" smtClean="0">
                          <a:solidFill>
                            <a:schemeClr val="tx1"/>
                          </a:solidFill>
                        </a:rPr>
                        <a:t>７月</a:t>
                      </a:r>
                      <a:endParaRPr kumimoji="1" lang="ja-JP" altLang="en-US" sz="1200" dirty="0">
                        <a:solidFill>
                          <a:schemeClr val="tx1"/>
                        </a:solidFill>
                      </a:endParaRPr>
                    </a:p>
                  </a:txBody>
                  <a:tcPr/>
                </a:tc>
                <a:tc>
                  <a:txBody>
                    <a:bodyPr/>
                    <a:lstStyle/>
                    <a:p>
                      <a:r>
                        <a:rPr kumimoji="1" lang="ja-JP" altLang="en-US" sz="1200" dirty="0" smtClean="0">
                          <a:solidFill>
                            <a:schemeClr val="tx1"/>
                          </a:solidFill>
                        </a:rPr>
                        <a:t>８月</a:t>
                      </a:r>
                      <a:endParaRPr kumimoji="1" lang="ja-JP" altLang="en-US" sz="1200" dirty="0">
                        <a:solidFill>
                          <a:schemeClr val="tx1"/>
                        </a:solidFill>
                      </a:endParaRPr>
                    </a:p>
                  </a:txBody>
                  <a:tcPr/>
                </a:tc>
                <a:tc>
                  <a:txBody>
                    <a:bodyPr/>
                    <a:lstStyle/>
                    <a:p>
                      <a:r>
                        <a:rPr kumimoji="1" lang="ja-JP" altLang="en-US" sz="1200" dirty="0" smtClean="0">
                          <a:solidFill>
                            <a:schemeClr val="tx1"/>
                          </a:solidFill>
                        </a:rPr>
                        <a:t>９月</a:t>
                      </a:r>
                      <a:endParaRPr kumimoji="1" lang="ja-JP" altLang="en-US" sz="1200" dirty="0">
                        <a:solidFill>
                          <a:schemeClr val="tx1"/>
                        </a:solidFill>
                      </a:endParaRPr>
                    </a:p>
                  </a:txBody>
                  <a:tcPr/>
                </a:tc>
                <a:tc>
                  <a:txBody>
                    <a:bodyPr/>
                    <a:lstStyle/>
                    <a:p>
                      <a:r>
                        <a:rPr kumimoji="1" lang="ja-JP" altLang="en-US" sz="1200" dirty="0" smtClean="0">
                          <a:solidFill>
                            <a:schemeClr val="tx1"/>
                          </a:solidFill>
                        </a:rPr>
                        <a:t>１０月</a:t>
                      </a:r>
                      <a:endParaRPr kumimoji="1" lang="ja-JP" altLang="en-US" sz="1200" dirty="0">
                        <a:solidFill>
                          <a:schemeClr val="tx1"/>
                        </a:solidFill>
                      </a:endParaRPr>
                    </a:p>
                  </a:txBody>
                  <a:tcPr/>
                </a:tc>
                <a:tc>
                  <a:txBody>
                    <a:bodyPr/>
                    <a:lstStyle/>
                    <a:p>
                      <a:r>
                        <a:rPr kumimoji="1" lang="ja-JP" altLang="en-US" sz="1200" dirty="0" smtClean="0">
                          <a:solidFill>
                            <a:schemeClr val="tx1"/>
                          </a:solidFill>
                        </a:rPr>
                        <a:t>１１月</a:t>
                      </a:r>
                      <a:endParaRPr kumimoji="1" lang="ja-JP" altLang="en-US" sz="1200" dirty="0">
                        <a:solidFill>
                          <a:schemeClr val="tx1"/>
                        </a:solidFill>
                      </a:endParaRPr>
                    </a:p>
                  </a:txBody>
                  <a:tcPr/>
                </a:tc>
                <a:tc>
                  <a:txBody>
                    <a:bodyPr/>
                    <a:lstStyle/>
                    <a:p>
                      <a:r>
                        <a:rPr kumimoji="1" lang="en-US" altLang="ja-JP" sz="1200" dirty="0" smtClean="0">
                          <a:solidFill>
                            <a:schemeClr val="tx1"/>
                          </a:solidFill>
                        </a:rPr>
                        <a:t>12</a:t>
                      </a:r>
                      <a:r>
                        <a:rPr kumimoji="1" lang="ja-JP" altLang="en-US" sz="1200" dirty="0" smtClean="0">
                          <a:solidFill>
                            <a:schemeClr val="tx1"/>
                          </a:solidFill>
                        </a:rPr>
                        <a:t>月</a:t>
                      </a:r>
                      <a:endParaRPr kumimoji="1" lang="ja-JP" altLang="en-US" sz="1200" dirty="0">
                        <a:solidFill>
                          <a:schemeClr val="tx1"/>
                        </a:solidFill>
                      </a:endParaRPr>
                    </a:p>
                  </a:txBody>
                  <a:tcPr/>
                </a:tc>
                <a:tc>
                  <a:txBody>
                    <a:bodyPr/>
                    <a:lstStyle/>
                    <a:p>
                      <a:r>
                        <a:rPr kumimoji="1" lang="ja-JP" altLang="en-US" sz="1200" dirty="0" smtClean="0">
                          <a:solidFill>
                            <a:schemeClr val="tx1"/>
                          </a:solidFill>
                        </a:rPr>
                        <a:t>１月</a:t>
                      </a:r>
                      <a:endParaRPr kumimoji="1" lang="ja-JP" altLang="en-US" sz="1200" dirty="0">
                        <a:solidFill>
                          <a:schemeClr val="tx1"/>
                        </a:solidFill>
                      </a:endParaRPr>
                    </a:p>
                  </a:txBody>
                  <a:tcPr/>
                </a:tc>
              </a:tr>
              <a:tr h="1511566">
                <a:tc>
                  <a:txBody>
                    <a:bodyPr/>
                    <a:lstStyle/>
                    <a:p>
                      <a:pPr algn="ctr"/>
                      <a:r>
                        <a:rPr kumimoji="1" lang="ja-JP" altLang="en-US" sz="1050" dirty="0" smtClean="0">
                          <a:solidFill>
                            <a:schemeClr val="tx1"/>
                          </a:solidFill>
                        </a:rPr>
                        <a:t>実施</a:t>
                      </a:r>
                      <a:endParaRPr kumimoji="1" lang="en-US" altLang="ja-JP" sz="1050" dirty="0" smtClean="0">
                        <a:solidFill>
                          <a:schemeClr val="tx1"/>
                        </a:solidFill>
                      </a:endParaRPr>
                    </a:p>
                    <a:p>
                      <a:pPr algn="ctr"/>
                      <a:r>
                        <a:rPr kumimoji="1" lang="ja-JP" altLang="en-US" sz="1050" dirty="0" smtClean="0">
                          <a:solidFill>
                            <a:schemeClr val="tx1"/>
                          </a:solidFill>
                        </a:rPr>
                        <a:t>内容</a:t>
                      </a:r>
                      <a:endParaRPr kumimoji="1" lang="ja-JP" altLang="en-US" sz="1050"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a:solidFill>
                          <a:schemeClr val="tx1"/>
                        </a:solidFill>
                      </a:endParaRPr>
                    </a:p>
                  </a:txBody>
                  <a:tcPr/>
                </a:tc>
                <a:tc>
                  <a:txBody>
                    <a:bodyPr/>
                    <a:lstStyle/>
                    <a:p>
                      <a:endParaRPr kumimoji="1" lang="ja-JP" altLang="en-US">
                        <a:solidFill>
                          <a:schemeClr val="tx1"/>
                        </a:solidFill>
                      </a:endParaRPr>
                    </a:p>
                  </a:txBody>
                  <a:tcPr/>
                </a:tc>
                <a:tc>
                  <a:txBody>
                    <a:bodyPr/>
                    <a:lstStyle/>
                    <a:p>
                      <a:endParaRPr kumimoji="1" lang="ja-JP" altLang="en-US">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r>
            </a:tbl>
          </a:graphicData>
        </a:graphic>
      </p:graphicFrame>
      <p:cxnSp>
        <p:nvCxnSpPr>
          <p:cNvPr id="5" name="直線コネクタ 4"/>
          <p:cNvCxnSpPr/>
          <p:nvPr/>
        </p:nvCxnSpPr>
        <p:spPr>
          <a:xfrm>
            <a:off x="1208584" y="1844824"/>
            <a:ext cx="288032" cy="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058034" y="1916832"/>
            <a:ext cx="688009" cy="507831"/>
          </a:xfrm>
          <a:prstGeom prst="rect">
            <a:avLst/>
          </a:prstGeom>
          <a:noFill/>
        </p:spPr>
        <p:txBody>
          <a:bodyPr wrap="none" rtlCol="0">
            <a:spAutoFit/>
          </a:bodyPr>
          <a:lstStyle/>
          <a:p>
            <a:r>
              <a:rPr kumimoji="1" lang="ja-JP" altLang="en-US" sz="900" dirty="0" smtClean="0"/>
              <a:t>平成２５年</a:t>
            </a:r>
            <a:endParaRPr kumimoji="1" lang="en-US" altLang="ja-JP" sz="900" dirty="0" smtClean="0"/>
          </a:p>
          <a:p>
            <a:r>
              <a:rPr kumimoji="1" lang="ja-JP" altLang="en-US" sz="900" dirty="0" smtClean="0"/>
              <a:t>活動方針</a:t>
            </a:r>
            <a:endParaRPr kumimoji="1" lang="en-US" altLang="ja-JP" sz="900" dirty="0" smtClean="0"/>
          </a:p>
          <a:p>
            <a:pPr algn="ctr"/>
            <a:r>
              <a:rPr kumimoji="1" lang="ja-JP" altLang="en-US" sz="900" dirty="0" smtClean="0"/>
              <a:t>説明</a:t>
            </a:r>
            <a:endParaRPr kumimoji="1" lang="ja-JP" altLang="en-US" sz="900" dirty="0"/>
          </a:p>
        </p:txBody>
      </p:sp>
      <p:cxnSp>
        <p:nvCxnSpPr>
          <p:cNvPr id="15" name="直線コネクタ 14"/>
          <p:cNvCxnSpPr/>
          <p:nvPr/>
        </p:nvCxnSpPr>
        <p:spPr>
          <a:xfrm>
            <a:off x="2072680" y="1916832"/>
            <a:ext cx="288032" cy="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857048" y="2050463"/>
            <a:ext cx="503664" cy="369332"/>
          </a:xfrm>
          <a:prstGeom prst="rect">
            <a:avLst/>
          </a:prstGeom>
          <a:noFill/>
        </p:spPr>
        <p:txBody>
          <a:bodyPr wrap="none" rtlCol="0">
            <a:spAutoFit/>
          </a:bodyPr>
          <a:lstStyle/>
          <a:p>
            <a:r>
              <a:rPr kumimoji="1" lang="ja-JP" altLang="en-US" sz="900" dirty="0" smtClean="0"/>
              <a:t>挿し木</a:t>
            </a:r>
            <a:endParaRPr kumimoji="1" lang="en-US" altLang="ja-JP" sz="900" dirty="0" smtClean="0"/>
          </a:p>
          <a:p>
            <a:pPr algn="ctr"/>
            <a:r>
              <a:rPr kumimoji="1" lang="ja-JP" altLang="en-US" sz="900" dirty="0" smtClean="0"/>
              <a:t>作成</a:t>
            </a:r>
            <a:endParaRPr kumimoji="1" lang="ja-JP" altLang="en-US" sz="900" dirty="0"/>
          </a:p>
        </p:txBody>
      </p:sp>
      <p:cxnSp>
        <p:nvCxnSpPr>
          <p:cNvPr id="18" name="直線コネクタ 17"/>
          <p:cNvCxnSpPr/>
          <p:nvPr/>
        </p:nvCxnSpPr>
        <p:spPr>
          <a:xfrm>
            <a:off x="2576736" y="2069232"/>
            <a:ext cx="288032" cy="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505120" y="2202863"/>
            <a:ext cx="646331" cy="369332"/>
          </a:xfrm>
          <a:prstGeom prst="rect">
            <a:avLst/>
          </a:prstGeom>
          <a:noFill/>
        </p:spPr>
        <p:txBody>
          <a:bodyPr wrap="none" rtlCol="0">
            <a:spAutoFit/>
          </a:bodyPr>
          <a:lstStyle/>
          <a:p>
            <a:pPr algn="ctr"/>
            <a:r>
              <a:rPr kumimoji="1" lang="ja-JP" altLang="en-US" sz="900" dirty="0" smtClean="0"/>
              <a:t>公共用地</a:t>
            </a:r>
            <a:endParaRPr kumimoji="1" lang="en-US" altLang="ja-JP" sz="900" dirty="0" smtClean="0"/>
          </a:p>
          <a:p>
            <a:pPr algn="ctr"/>
            <a:r>
              <a:rPr kumimoji="1" lang="ja-JP" altLang="en-US" sz="900" dirty="0" smtClean="0"/>
              <a:t>植樹</a:t>
            </a:r>
            <a:endParaRPr kumimoji="1" lang="ja-JP" altLang="en-US" sz="900" dirty="0"/>
          </a:p>
        </p:txBody>
      </p:sp>
      <p:cxnSp>
        <p:nvCxnSpPr>
          <p:cNvPr id="20" name="直線コネクタ 19"/>
          <p:cNvCxnSpPr/>
          <p:nvPr/>
        </p:nvCxnSpPr>
        <p:spPr>
          <a:xfrm>
            <a:off x="3296816" y="2221632"/>
            <a:ext cx="288032" cy="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225200" y="2339588"/>
            <a:ext cx="562975" cy="369332"/>
          </a:xfrm>
          <a:prstGeom prst="rect">
            <a:avLst/>
          </a:prstGeom>
          <a:noFill/>
        </p:spPr>
        <p:txBody>
          <a:bodyPr wrap="none" rtlCol="0">
            <a:spAutoFit/>
          </a:bodyPr>
          <a:lstStyle/>
          <a:p>
            <a:r>
              <a:rPr kumimoji="1" lang="ja-JP" altLang="en-US" sz="900" dirty="0" smtClean="0"/>
              <a:t>イベント</a:t>
            </a:r>
            <a:endParaRPr kumimoji="1" lang="en-US" altLang="ja-JP" sz="900" dirty="0" smtClean="0"/>
          </a:p>
          <a:p>
            <a:r>
              <a:rPr lang="ja-JP" altLang="en-US" sz="900" dirty="0"/>
              <a:t>予定</a:t>
            </a:r>
            <a:endParaRPr kumimoji="1" lang="ja-JP" altLang="en-US" sz="900" dirty="0"/>
          </a:p>
        </p:txBody>
      </p:sp>
      <p:cxnSp>
        <p:nvCxnSpPr>
          <p:cNvPr id="22" name="直線コネクタ 21"/>
          <p:cNvCxnSpPr/>
          <p:nvPr/>
        </p:nvCxnSpPr>
        <p:spPr>
          <a:xfrm>
            <a:off x="6393160" y="2277965"/>
            <a:ext cx="288032" cy="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177528" y="2411596"/>
            <a:ext cx="503664" cy="369332"/>
          </a:xfrm>
          <a:prstGeom prst="rect">
            <a:avLst/>
          </a:prstGeom>
          <a:noFill/>
        </p:spPr>
        <p:txBody>
          <a:bodyPr wrap="none" rtlCol="0">
            <a:spAutoFit/>
          </a:bodyPr>
          <a:lstStyle/>
          <a:p>
            <a:r>
              <a:rPr kumimoji="1" lang="ja-JP" altLang="en-US" sz="900" dirty="0" smtClean="0"/>
              <a:t>挿し木</a:t>
            </a:r>
            <a:endParaRPr kumimoji="1" lang="en-US" altLang="ja-JP" sz="900" dirty="0" smtClean="0"/>
          </a:p>
          <a:p>
            <a:pPr algn="ctr"/>
            <a:r>
              <a:rPr kumimoji="1" lang="ja-JP" altLang="en-US" sz="900" dirty="0" smtClean="0"/>
              <a:t>作成</a:t>
            </a:r>
            <a:endParaRPr kumimoji="1" lang="ja-JP" altLang="en-US" sz="900" dirty="0"/>
          </a:p>
        </p:txBody>
      </p:sp>
      <p:cxnSp>
        <p:nvCxnSpPr>
          <p:cNvPr id="24" name="直線コネクタ 23"/>
          <p:cNvCxnSpPr/>
          <p:nvPr/>
        </p:nvCxnSpPr>
        <p:spPr>
          <a:xfrm flipV="1">
            <a:off x="2648744" y="2708920"/>
            <a:ext cx="6768752" cy="72008"/>
          </a:xfrm>
          <a:prstGeom prst="line">
            <a:avLst/>
          </a:prstGeom>
          <a:ln>
            <a:solidFill>
              <a:srgbClr val="7030A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813961" y="2843644"/>
            <a:ext cx="646331" cy="230832"/>
          </a:xfrm>
          <a:prstGeom prst="rect">
            <a:avLst/>
          </a:prstGeom>
          <a:noFill/>
        </p:spPr>
        <p:txBody>
          <a:bodyPr wrap="none" rtlCol="0">
            <a:spAutoFit/>
          </a:bodyPr>
          <a:lstStyle/>
          <a:p>
            <a:r>
              <a:rPr kumimoji="1" lang="ja-JP" altLang="en-US" sz="900" dirty="0" smtClean="0"/>
              <a:t>植裁管理</a:t>
            </a:r>
            <a:endParaRPr kumimoji="1" lang="ja-JP" altLang="en-US" sz="900" dirty="0"/>
          </a:p>
        </p:txBody>
      </p:sp>
      <p:sp>
        <p:nvSpPr>
          <p:cNvPr id="26" name="テキスト ボックス 25"/>
          <p:cNvSpPr txBox="1"/>
          <p:nvPr/>
        </p:nvSpPr>
        <p:spPr>
          <a:xfrm>
            <a:off x="344488" y="915925"/>
            <a:ext cx="2351926" cy="307777"/>
          </a:xfrm>
          <a:prstGeom prst="rect">
            <a:avLst/>
          </a:prstGeom>
          <a:noFill/>
        </p:spPr>
        <p:txBody>
          <a:bodyPr wrap="none" rtlCol="0">
            <a:spAutoFit/>
          </a:bodyPr>
          <a:lstStyle/>
          <a:p>
            <a:r>
              <a:rPr kumimoji="1" lang="ja-JP" altLang="en-US" sz="1400" dirty="0" smtClean="0"/>
              <a:t>●　当面の主なスケジュール</a:t>
            </a:r>
            <a:endParaRPr kumimoji="1" lang="ja-JP" altLang="en-US" sz="1400" dirty="0"/>
          </a:p>
        </p:txBody>
      </p:sp>
      <p:sp>
        <p:nvSpPr>
          <p:cNvPr id="27" name="テキスト ボックス 26"/>
          <p:cNvSpPr txBox="1"/>
          <p:nvPr/>
        </p:nvSpPr>
        <p:spPr>
          <a:xfrm>
            <a:off x="344488" y="3265239"/>
            <a:ext cx="9289032" cy="2677656"/>
          </a:xfrm>
          <a:prstGeom prst="rect">
            <a:avLst/>
          </a:prstGeom>
          <a:noFill/>
        </p:spPr>
        <p:txBody>
          <a:bodyPr wrap="square" rtlCol="0">
            <a:spAutoFit/>
          </a:bodyPr>
          <a:lstStyle/>
          <a:p>
            <a:r>
              <a:rPr kumimoji="1" lang="ja-JP" altLang="en-US" sz="1400" dirty="0" smtClean="0"/>
              <a:t>●　主な取り組み</a:t>
            </a:r>
            <a:endParaRPr kumimoji="1" lang="en-US" altLang="ja-JP" sz="1400" dirty="0" smtClean="0"/>
          </a:p>
          <a:p>
            <a:r>
              <a:rPr lang="ja-JP" altLang="en-US" sz="1400" dirty="0"/>
              <a:t>　</a:t>
            </a:r>
            <a:r>
              <a:rPr lang="ja-JP" altLang="en-US" sz="1400" dirty="0" smtClean="0"/>
              <a:t>　１．当面の活動方針作成（事務局）、説明（会長）</a:t>
            </a:r>
            <a:endParaRPr lang="en-US" altLang="ja-JP" sz="1400" dirty="0" smtClean="0"/>
          </a:p>
          <a:p>
            <a:r>
              <a:rPr kumimoji="1" lang="ja-JP" altLang="en-US" sz="1400" dirty="0" smtClean="0"/>
              <a:t>　　２．会員の確保と関係部署への説明と連携</a:t>
            </a:r>
            <a:endParaRPr kumimoji="1" lang="en-US" altLang="ja-JP" sz="1400" dirty="0" smtClean="0"/>
          </a:p>
          <a:p>
            <a:r>
              <a:rPr lang="ja-JP" altLang="en-US" sz="1400" dirty="0"/>
              <a:t>　</a:t>
            </a:r>
            <a:r>
              <a:rPr lang="ja-JP" altLang="en-US" sz="1400" dirty="0" smtClean="0"/>
              <a:t>　３．挿し木の作成　親木の確保（いわきオリーブプロジェクト研究会、青木氏その他）</a:t>
            </a:r>
            <a:endParaRPr lang="en-US" altLang="ja-JP" sz="1400" dirty="0" smtClean="0"/>
          </a:p>
          <a:p>
            <a:r>
              <a:rPr kumimoji="1" lang="ja-JP" altLang="en-US" sz="1400" dirty="0"/>
              <a:t>　</a:t>
            </a:r>
            <a:r>
              <a:rPr kumimoji="1" lang="ja-JP" altLang="en-US" sz="1400" dirty="0" smtClean="0"/>
              <a:t>　４．シンボル木の確保（中平窪の</a:t>
            </a:r>
            <a:r>
              <a:rPr kumimoji="1" lang="en-US" altLang="ja-JP" sz="1400" dirty="0" smtClean="0"/>
              <a:t>K</a:t>
            </a:r>
            <a:r>
              <a:rPr kumimoji="1" lang="ja-JP" altLang="en-US" sz="1400" dirty="0" smtClean="0"/>
              <a:t>氏から提供、移植はひろのオリーブ村で行う）、設置については会員の総意で行う。</a:t>
            </a:r>
            <a:endParaRPr kumimoji="1" lang="en-US" altLang="ja-JP" sz="1400" dirty="0" smtClean="0"/>
          </a:p>
          <a:p>
            <a:r>
              <a:rPr lang="ja-JP" altLang="en-US" sz="1400" dirty="0"/>
              <a:t>　</a:t>
            </a:r>
            <a:r>
              <a:rPr lang="ja-JP" altLang="en-US" sz="1400" dirty="0" smtClean="0"/>
              <a:t>　５．植樹　　小中学校　会員と町民で行う</a:t>
            </a:r>
            <a:endParaRPr lang="en-US" altLang="ja-JP" sz="1400" dirty="0" smtClean="0"/>
          </a:p>
          <a:p>
            <a:r>
              <a:rPr kumimoji="1" lang="ja-JP" altLang="en-US" sz="1400" dirty="0"/>
              <a:t>　</a:t>
            </a:r>
            <a:r>
              <a:rPr kumimoji="1" lang="ja-JP" altLang="en-US" sz="1400" dirty="0" smtClean="0"/>
              <a:t>　　　　　　　　二つ沼公園　（参考２）　会員と町民、広野町の</a:t>
            </a:r>
            <a:r>
              <a:rPr kumimoji="1" lang="en-US" altLang="ja-JP" sz="1400" dirty="0" smtClean="0"/>
              <a:t>NPO</a:t>
            </a:r>
            <a:r>
              <a:rPr kumimoji="1" lang="ja-JP" altLang="en-US" sz="1400" dirty="0" smtClean="0"/>
              <a:t>との連携、いわきオリーブプロジェクト研究会、その他</a:t>
            </a:r>
            <a:endParaRPr kumimoji="1" lang="en-US" altLang="ja-JP" sz="1400" dirty="0" smtClean="0"/>
          </a:p>
          <a:p>
            <a:r>
              <a:rPr lang="ja-JP" altLang="en-US" sz="1400" dirty="0"/>
              <a:t>　</a:t>
            </a:r>
            <a:r>
              <a:rPr lang="ja-JP" altLang="en-US" sz="1400" dirty="0" smtClean="0"/>
              <a:t>　　　課題　オリーブの木の確保（最低</a:t>
            </a:r>
            <a:r>
              <a:rPr lang="en-US" altLang="ja-JP" sz="1400" dirty="0" smtClean="0"/>
              <a:t>500</a:t>
            </a:r>
            <a:r>
              <a:rPr lang="ja-JP" altLang="en-US" sz="1400" dirty="0" smtClean="0"/>
              <a:t>本）　清水建設他</a:t>
            </a:r>
            <a:endParaRPr lang="en-US" altLang="ja-JP" sz="1400" dirty="0" smtClean="0"/>
          </a:p>
          <a:p>
            <a:r>
              <a:rPr kumimoji="1" lang="ja-JP" altLang="en-US" sz="1400" dirty="0"/>
              <a:t>　</a:t>
            </a:r>
            <a:r>
              <a:rPr kumimoji="1" lang="ja-JP" altLang="en-US" sz="1400" dirty="0" smtClean="0"/>
              <a:t>　　　　　　　植樹関連　肥料、水、活動労力（中学校</a:t>
            </a:r>
            <a:r>
              <a:rPr kumimoji="1" lang="en-US" altLang="ja-JP" sz="1400" dirty="0" smtClean="0"/>
              <a:t>20</a:t>
            </a:r>
            <a:r>
              <a:rPr kumimoji="1" lang="ja-JP" altLang="en-US" sz="1400" dirty="0" smtClean="0"/>
              <a:t>本程度で</a:t>
            </a:r>
            <a:r>
              <a:rPr kumimoji="1" lang="en-US" altLang="ja-JP" sz="1400" dirty="0" smtClean="0"/>
              <a:t>10</a:t>
            </a:r>
            <a:r>
              <a:rPr kumimoji="1" lang="ja-JP" altLang="en-US" sz="1400" dirty="0" smtClean="0"/>
              <a:t>人で１時間）、道具・機械等</a:t>
            </a:r>
            <a:endParaRPr kumimoji="1" lang="en-US" altLang="ja-JP" sz="1400" dirty="0" smtClean="0"/>
          </a:p>
          <a:p>
            <a:r>
              <a:rPr lang="ja-JP" altLang="en-US" sz="1400" dirty="0"/>
              <a:t>　</a:t>
            </a:r>
            <a:r>
              <a:rPr lang="ja-JP" altLang="en-US" sz="1400" dirty="0" smtClean="0"/>
              <a:t>　　　　　　　活動関連　人員誘導配置、連絡、お茶等</a:t>
            </a:r>
            <a:endParaRPr lang="en-US" altLang="ja-JP" sz="1400" dirty="0" smtClean="0"/>
          </a:p>
          <a:p>
            <a:r>
              <a:rPr kumimoji="1" lang="ja-JP" altLang="en-US" sz="1400" dirty="0"/>
              <a:t>　</a:t>
            </a:r>
            <a:r>
              <a:rPr kumimoji="1" lang="ja-JP" altLang="en-US" sz="1400" dirty="0" smtClean="0"/>
              <a:t>　　　　　　　企画関連　他のグループとの連携、行政との調整等</a:t>
            </a:r>
            <a:endParaRPr kumimoji="1" lang="en-US" altLang="ja-JP" sz="1400" dirty="0" smtClean="0"/>
          </a:p>
          <a:p>
            <a:r>
              <a:rPr lang="ja-JP" altLang="en-US" sz="1400" dirty="0"/>
              <a:t>　</a:t>
            </a:r>
            <a:r>
              <a:rPr lang="ja-JP" altLang="en-US" sz="1400" dirty="0" smtClean="0"/>
              <a:t>　６．イベント　町民との融合と行政等の調整　（参考３）</a:t>
            </a:r>
            <a:endParaRPr kumimoji="1" lang="ja-JP" altLang="en-US" sz="1400" dirty="0"/>
          </a:p>
        </p:txBody>
      </p:sp>
    </p:spTree>
    <p:extLst>
      <p:ext uri="{BB962C8B-B14F-4D97-AF65-F5344CB8AC3E}">
        <p14:creationId xmlns:p14="http://schemas.microsoft.com/office/powerpoint/2010/main" val="270841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933" y="1805979"/>
            <a:ext cx="4319587"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テキスト ボックス 3"/>
          <p:cNvSpPr txBox="1">
            <a:spLocks noChangeArrowheads="1"/>
          </p:cNvSpPr>
          <p:nvPr/>
        </p:nvSpPr>
        <p:spPr bwMode="auto">
          <a:xfrm>
            <a:off x="395288" y="1567086"/>
            <a:ext cx="472276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Tx/>
              <a:buFontTx/>
              <a:buNone/>
            </a:pPr>
            <a:r>
              <a:rPr kumimoji="1" lang="ja-JP" altLang="en-US" sz="2000" dirty="0">
                <a:solidFill>
                  <a:schemeClr val="tx1"/>
                </a:solidFill>
              </a:rPr>
              <a:t>　</a:t>
            </a:r>
            <a:r>
              <a:rPr lang="ja-JP" altLang="ja-JP" sz="2000" dirty="0" smtClean="0">
                <a:solidFill>
                  <a:srgbClr val="000000"/>
                </a:solidFill>
              </a:rPr>
              <a:t>オリーブ</a:t>
            </a:r>
            <a:r>
              <a:rPr lang="ja-JP" altLang="ja-JP" sz="2000" dirty="0">
                <a:solidFill>
                  <a:srgbClr val="000000"/>
                </a:solidFill>
              </a:rPr>
              <a:t>産地のスペイン、</a:t>
            </a:r>
            <a:r>
              <a:rPr lang="ja-JP" altLang="ja-JP" sz="2000" dirty="0" smtClean="0">
                <a:solidFill>
                  <a:srgbClr val="000000"/>
                </a:solidFill>
              </a:rPr>
              <a:t>イタリアと緯度</a:t>
            </a:r>
            <a:endParaRPr lang="en-US" altLang="ja-JP" sz="2000" dirty="0" smtClean="0">
              <a:solidFill>
                <a:srgbClr val="000000"/>
              </a:solidFill>
            </a:endParaRPr>
          </a:p>
          <a:p>
            <a:pPr>
              <a:buClrTx/>
              <a:buFontTx/>
              <a:buNone/>
            </a:pPr>
            <a:r>
              <a:rPr lang="ja-JP" altLang="ja-JP" sz="2000" dirty="0" smtClean="0">
                <a:solidFill>
                  <a:srgbClr val="000000"/>
                </a:solidFill>
              </a:rPr>
              <a:t>も</a:t>
            </a:r>
            <a:r>
              <a:rPr lang="ja-JP" altLang="ja-JP" sz="2000" dirty="0">
                <a:solidFill>
                  <a:srgbClr val="000000"/>
                </a:solidFill>
              </a:rPr>
              <a:t>変わらず年間日照量</a:t>
            </a:r>
            <a:r>
              <a:rPr lang="ja-JP" altLang="ja-JP" sz="2000" dirty="0" smtClean="0">
                <a:solidFill>
                  <a:srgbClr val="000000"/>
                </a:solidFill>
              </a:rPr>
              <a:t>も</a:t>
            </a:r>
            <a:r>
              <a:rPr lang="en-US" altLang="ja-JP" sz="2000" dirty="0" smtClean="0">
                <a:solidFill>
                  <a:srgbClr val="000000"/>
                </a:solidFill>
              </a:rPr>
              <a:t>2000</a:t>
            </a:r>
            <a:r>
              <a:rPr lang="ja-JP" altLang="ja-JP" sz="2000" dirty="0">
                <a:solidFill>
                  <a:srgbClr val="000000"/>
                </a:solidFill>
              </a:rPr>
              <a:t>時間以上</a:t>
            </a:r>
            <a:r>
              <a:rPr lang="ja-JP" altLang="ja-JP" sz="2000" dirty="0" smtClean="0">
                <a:solidFill>
                  <a:srgbClr val="000000"/>
                </a:solidFill>
              </a:rPr>
              <a:t>と</a:t>
            </a:r>
            <a:endParaRPr lang="en-US" altLang="ja-JP" sz="2000" dirty="0" smtClean="0">
              <a:solidFill>
                <a:srgbClr val="000000"/>
              </a:solidFill>
            </a:endParaRPr>
          </a:p>
          <a:p>
            <a:pPr>
              <a:buClrTx/>
              <a:buFontTx/>
              <a:buNone/>
            </a:pPr>
            <a:r>
              <a:rPr lang="ja-JP" altLang="ja-JP" sz="2000" dirty="0" smtClean="0">
                <a:solidFill>
                  <a:srgbClr val="000000"/>
                </a:solidFill>
              </a:rPr>
              <a:t>植栽</a:t>
            </a:r>
            <a:r>
              <a:rPr lang="ja-JP" altLang="ja-JP" sz="2000" dirty="0">
                <a:solidFill>
                  <a:srgbClr val="000000"/>
                </a:solidFill>
              </a:rPr>
              <a:t>条件は</a:t>
            </a:r>
            <a:r>
              <a:rPr lang="ja-JP" altLang="ja-JP" sz="2000" dirty="0" smtClean="0">
                <a:solidFill>
                  <a:srgbClr val="000000"/>
                </a:solidFill>
              </a:rPr>
              <a:t>似通って</a:t>
            </a:r>
            <a:r>
              <a:rPr lang="ja-JP" altLang="ja-JP" sz="2000" dirty="0">
                <a:solidFill>
                  <a:srgbClr val="000000"/>
                </a:solidFill>
              </a:rPr>
              <a:t>おり、生育に適応</a:t>
            </a:r>
            <a:r>
              <a:rPr lang="ja-JP" altLang="ja-JP" sz="2000" dirty="0" smtClean="0">
                <a:solidFill>
                  <a:srgbClr val="000000"/>
                </a:solidFill>
              </a:rPr>
              <a:t>した</a:t>
            </a:r>
            <a:endParaRPr lang="en-US" altLang="ja-JP" sz="2000" dirty="0" smtClean="0">
              <a:solidFill>
                <a:srgbClr val="000000"/>
              </a:solidFill>
            </a:endParaRPr>
          </a:p>
          <a:p>
            <a:pPr>
              <a:buClrTx/>
              <a:buFontTx/>
              <a:buNone/>
            </a:pPr>
            <a:r>
              <a:rPr lang="ja-JP" altLang="ja-JP" sz="2000" dirty="0" smtClean="0">
                <a:solidFill>
                  <a:srgbClr val="000000"/>
                </a:solidFill>
              </a:rPr>
              <a:t>土壌</a:t>
            </a:r>
            <a:r>
              <a:rPr lang="ja-JP" altLang="en-US" sz="2000" dirty="0" smtClean="0">
                <a:solidFill>
                  <a:srgbClr val="000000"/>
                </a:solidFill>
              </a:rPr>
              <a:t>作り</a:t>
            </a:r>
            <a:r>
              <a:rPr lang="ja-JP" altLang="ja-JP" sz="2000" dirty="0" smtClean="0">
                <a:solidFill>
                  <a:srgbClr val="000000"/>
                </a:solidFill>
              </a:rPr>
              <a:t>を</a:t>
            </a:r>
            <a:r>
              <a:rPr lang="ja-JP" altLang="ja-JP" sz="2000" dirty="0">
                <a:solidFill>
                  <a:srgbClr val="000000"/>
                </a:solidFill>
              </a:rPr>
              <a:t>考慮すれば問題ないと考える。</a:t>
            </a:r>
            <a:endParaRPr lang="en-US" altLang="ja-JP" sz="2000" dirty="0">
              <a:solidFill>
                <a:srgbClr val="000000"/>
              </a:solidFill>
            </a:endParaRPr>
          </a:p>
          <a:p>
            <a:pPr>
              <a:buClrTx/>
              <a:buFontTx/>
              <a:buNone/>
            </a:pPr>
            <a:r>
              <a:rPr lang="ja-JP" altLang="ja-JP" sz="2000" dirty="0">
                <a:solidFill>
                  <a:srgbClr val="000000"/>
                </a:solidFill>
              </a:rPr>
              <a:t>　</a:t>
            </a:r>
            <a:r>
              <a:rPr lang="ja-JP" altLang="ja-JP" sz="2000" dirty="0" smtClean="0">
                <a:solidFill>
                  <a:srgbClr val="000000"/>
                </a:solidFill>
              </a:rPr>
              <a:t>・</a:t>
            </a:r>
            <a:r>
              <a:rPr lang="ja-JP" altLang="en-US" sz="2000" dirty="0">
                <a:solidFill>
                  <a:srgbClr val="000000"/>
                </a:solidFill>
              </a:rPr>
              <a:t>オリーブの適正気温は、１５</a:t>
            </a:r>
            <a:r>
              <a:rPr lang="en-US" altLang="ja-JP" sz="2000" dirty="0" smtClean="0">
                <a:solidFill>
                  <a:srgbClr val="000000"/>
                </a:solidFill>
              </a:rPr>
              <a:t>℃</a:t>
            </a:r>
            <a:r>
              <a:rPr lang="ja-JP" altLang="en-US" sz="2000" dirty="0" smtClean="0">
                <a:solidFill>
                  <a:srgbClr val="000000"/>
                </a:solidFill>
              </a:rPr>
              <a:t>～</a:t>
            </a:r>
            <a:r>
              <a:rPr lang="ja-JP" altLang="en-US" sz="2000" dirty="0">
                <a:solidFill>
                  <a:srgbClr val="000000"/>
                </a:solidFill>
              </a:rPr>
              <a:t>２２</a:t>
            </a:r>
            <a:r>
              <a:rPr lang="ja-JP" altLang="en-US" sz="2000" dirty="0" smtClean="0">
                <a:solidFill>
                  <a:srgbClr val="000000"/>
                </a:solidFill>
              </a:rPr>
              <a:t>℃</a:t>
            </a:r>
            <a:endParaRPr lang="en-US" altLang="ja-JP" sz="2000" dirty="0" smtClean="0">
              <a:solidFill>
                <a:srgbClr val="000000"/>
              </a:solidFill>
            </a:endParaRPr>
          </a:p>
          <a:p>
            <a:pPr>
              <a:buClrTx/>
              <a:buFontTx/>
              <a:buNone/>
            </a:pPr>
            <a:r>
              <a:rPr lang="ja-JP" altLang="en-US" sz="2000" dirty="0">
                <a:solidFill>
                  <a:srgbClr val="000000"/>
                </a:solidFill>
              </a:rPr>
              <a:t>　</a:t>
            </a:r>
            <a:r>
              <a:rPr lang="ja-JP" altLang="en-US" sz="2000" dirty="0" smtClean="0">
                <a:solidFill>
                  <a:srgbClr val="000000"/>
                </a:solidFill>
              </a:rPr>
              <a:t>と</a:t>
            </a:r>
            <a:r>
              <a:rPr lang="ja-JP" altLang="en-US" sz="2000" dirty="0">
                <a:solidFill>
                  <a:srgbClr val="000000"/>
                </a:solidFill>
              </a:rPr>
              <a:t>なっているが、</a:t>
            </a:r>
            <a:r>
              <a:rPr lang="ja-JP" altLang="en-US" sz="2000" dirty="0" smtClean="0">
                <a:solidFill>
                  <a:srgbClr val="000000"/>
                </a:solidFill>
              </a:rPr>
              <a:t>いわき、</a:t>
            </a:r>
            <a:r>
              <a:rPr lang="ja-JP" altLang="en-US" sz="2000" dirty="0">
                <a:solidFill>
                  <a:srgbClr val="000000"/>
                </a:solidFill>
              </a:rPr>
              <a:t>相双南部</a:t>
            </a:r>
            <a:r>
              <a:rPr lang="ja-JP" altLang="en-US" sz="2000" dirty="0" smtClean="0">
                <a:solidFill>
                  <a:srgbClr val="000000"/>
                </a:solidFill>
              </a:rPr>
              <a:t>地区</a:t>
            </a:r>
            <a:endParaRPr lang="en-US" altLang="ja-JP" sz="2000" dirty="0" smtClean="0">
              <a:solidFill>
                <a:srgbClr val="000000"/>
              </a:solidFill>
            </a:endParaRPr>
          </a:p>
          <a:p>
            <a:pPr>
              <a:buClrTx/>
              <a:buFontTx/>
              <a:buNone/>
            </a:pPr>
            <a:r>
              <a:rPr lang="ja-JP" altLang="en-US" sz="2000" dirty="0">
                <a:solidFill>
                  <a:srgbClr val="000000"/>
                </a:solidFill>
              </a:rPr>
              <a:t>　</a:t>
            </a:r>
            <a:r>
              <a:rPr lang="ja-JP" altLang="en-US" sz="2000" dirty="0" smtClean="0">
                <a:solidFill>
                  <a:srgbClr val="000000"/>
                </a:solidFill>
              </a:rPr>
              <a:t>は</a:t>
            </a:r>
            <a:r>
              <a:rPr lang="ja-JP" altLang="en-US" sz="2000" dirty="0">
                <a:solidFill>
                  <a:srgbClr val="000000"/>
                </a:solidFill>
              </a:rPr>
              <a:t>１２℃～１４</a:t>
            </a:r>
            <a:r>
              <a:rPr lang="ja-JP" altLang="en-US" sz="2000" dirty="0" smtClean="0">
                <a:solidFill>
                  <a:srgbClr val="000000"/>
                </a:solidFill>
              </a:rPr>
              <a:t>℃程度</a:t>
            </a:r>
            <a:r>
              <a:rPr lang="ja-JP" altLang="en-US" sz="2000" dirty="0">
                <a:solidFill>
                  <a:srgbClr val="000000"/>
                </a:solidFill>
              </a:rPr>
              <a:t>で生産可能と</a:t>
            </a:r>
            <a:r>
              <a:rPr lang="ja-JP" altLang="en-US" sz="2000" dirty="0" smtClean="0">
                <a:solidFill>
                  <a:srgbClr val="000000"/>
                </a:solidFill>
              </a:rPr>
              <a:t>考え</a:t>
            </a:r>
            <a:endParaRPr lang="en-US" altLang="ja-JP" sz="2000" dirty="0" smtClean="0">
              <a:solidFill>
                <a:srgbClr val="000000"/>
              </a:solidFill>
            </a:endParaRPr>
          </a:p>
          <a:p>
            <a:pPr>
              <a:buClrTx/>
              <a:buFontTx/>
              <a:buNone/>
            </a:pPr>
            <a:r>
              <a:rPr lang="ja-JP" altLang="en-US" sz="2000" dirty="0">
                <a:solidFill>
                  <a:srgbClr val="000000"/>
                </a:solidFill>
              </a:rPr>
              <a:t>　</a:t>
            </a:r>
            <a:r>
              <a:rPr lang="ja-JP" altLang="en-US" sz="2000" dirty="0" smtClean="0">
                <a:solidFill>
                  <a:srgbClr val="000000"/>
                </a:solidFill>
              </a:rPr>
              <a:t>る</a:t>
            </a:r>
            <a:r>
              <a:rPr lang="ja-JP" altLang="en-US" sz="2000" dirty="0">
                <a:solidFill>
                  <a:srgbClr val="000000"/>
                </a:solidFill>
              </a:rPr>
              <a:t>。</a:t>
            </a:r>
            <a:endParaRPr lang="en-US" altLang="ja-JP" sz="2000" dirty="0">
              <a:solidFill>
                <a:srgbClr val="000000"/>
              </a:solidFill>
            </a:endParaRPr>
          </a:p>
          <a:p>
            <a:pPr>
              <a:buClrTx/>
              <a:buFontTx/>
              <a:buNone/>
            </a:pPr>
            <a:r>
              <a:rPr kumimoji="1" lang="ja-JP" altLang="en-US" sz="2000" dirty="0">
                <a:solidFill>
                  <a:srgbClr val="000000"/>
                </a:solidFill>
              </a:rPr>
              <a:t>　</a:t>
            </a:r>
            <a:r>
              <a:rPr lang="en-US" altLang="ja-JP" sz="2000" dirty="0">
                <a:solidFill>
                  <a:srgbClr val="000000"/>
                </a:solidFill>
              </a:rPr>
              <a:t> ※</a:t>
            </a:r>
            <a:r>
              <a:rPr lang="ja-JP" altLang="en-US" sz="2000" dirty="0">
                <a:solidFill>
                  <a:srgbClr val="000000"/>
                </a:solidFill>
              </a:rPr>
              <a:t>いわきオリーブプロジェクト</a:t>
            </a:r>
            <a:r>
              <a:rPr lang="ja-JP" altLang="en-US" sz="2000" dirty="0" smtClean="0">
                <a:solidFill>
                  <a:srgbClr val="000000"/>
                </a:solidFill>
              </a:rPr>
              <a:t>研究会は</a:t>
            </a:r>
            <a:endParaRPr lang="en-US" altLang="ja-JP" sz="2000" dirty="0" smtClean="0">
              <a:solidFill>
                <a:srgbClr val="000000"/>
              </a:solidFill>
            </a:endParaRPr>
          </a:p>
          <a:p>
            <a:pPr>
              <a:buClrTx/>
              <a:buFontTx/>
              <a:buNone/>
            </a:pPr>
            <a:r>
              <a:rPr lang="ja-JP" altLang="en-US" sz="2000" dirty="0">
                <a:solidFill>
                  <a:srgbClr val="000000"/>
                </a:solidFill>
              </a:rPr>
              <a:t>　</a:t>
            </a:r>
            <a:r>
              <a:rPr lang="ja-JP" altLang="en-US" sz="2000" dirty="0" smtClean="0">
                <a:solidFill>
                  <a:srgbClr val="000000"/>
                </a:solidFill>
              </a:rPr>
              <a:t>　昨年放射能の検査を実施し検出結果</a:t>
            </a:r>
            <a:endParaRPr lang="en-US" altLang="ja-JP" sz="2000" dirty="0" smtClean="0">
              <a:solidFill>
                <a:srgbClr val="000000"/>
              </a:solidFill>
            </a:endParaRPr>
          </a:p>
          <a:p>
            <a:pPr>
              <a:buClrTx/>
              <a:buFontTx/>
              <a:buNone/>
            </a:pPr>
            <a:r>
              <a:rPr lang="ja-JP" altLang="en-US" sz="2000" dirty="0">
                <a:solidFill>
                  <a:srgbClr val="000000"/>
                </a:solidFill>
              </a:rPr>
              <a:t>　</a:t>
            </a:r>
            <a:r>
              <a:rPr lang="ja-JP" altLang="en-US" sz="2000" dirty="0" smtClean="0">
                <a:solidFill>
                  <a:srgbClr val="000000"/>
                </a:solidFill>
              </a:rPr>
              <a:t>　</a:t>
            </a:r>
            <a:r>
              <a:rPr lang="en-US" altLang="ja-JP" sz="2000" dirty="0" smtClean="0">
                <a:solidFill>
                  <a:srgbClr val="000000"/>
                </a:solidFill>
              </a:rPr>
              <a:t>ND</a:t>
            </a:r>
            <a:r>
              <a:rPr lang="ja-JP" altLang="en-US" sz="2000" dirty="0" smtClean="0">
                <a:solidFill>
                  <a:srgbClr val="000000"/>
                </a:solidFill>
              </a:rPr>
              <a:t>で放射能に強い作物であることが</a:t>
            </a:r>
            <a:endParaRPr lang="en-US" altLang="ja-JP" sz="2000" dirty="0" smtClean="0">
              <a:solidFill>
                <a:srgbClr val="000000"/>
              </a:solidFill>
            </a:endParaRPr>
          </a:p>
          <a:p>
            <a:pPr>
              <a:buClrTx/>
              <a:buFontTx/>
              <a:buNone/>
            </a:pPr>
            <a:r>
              <a:rPr lang="ja-JP" altLang="en-US" sz="2000" dirty="0">
                <a:solidFill>
                  <a:srgbClr val="000000"/>
                </a:solidFill>
              </a:rPr>
              <a:t>　</a:t>
            </a:r>
            <a:r>
              <a:rPr lang="ja-JP" altLang="en-US" sz="2000" dirty="0" smtClean="0">
                <a:solidFill>
                  <a:srgbClr val="000000"/>
                </a:solidFill>
              </a:rPr>
              <a:t>　分かった。</a:t>
            </a:r>
            <a:endParaRPr kumimoji="1" lang="ja-JP" altLang="en-US" sz="2000" dirty="0">
              <a:solidFill>
                <a:schemeClr val="tx1"/>
              </a:solidFill>
            </a:endParaRPr>
          </a:p>
        </p:txBody>
      </p:sp>
      <p:cxnSp>
        <p:nvCxnSpPr>
          <p:cNvPr id="13" name="直線コネクタ 12"/>
          <p:cNvCxnSpPr/>
          <p:nvPr/>
        </p:nvCxnSpPr>
        <p:spPr>
          <a:xfrm>
            <a:off x="128464" y="907132"/>
            <a:ext cx="676875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81372" y="385500"/>
            <a:ext cx="3403476" cy="523220"/>
          </a:xfrm>
          <a:prstGeom prst="rect">
            <a:avLst/>
          </a:prstGeom>
          <a:noFill/>
        </p:spPr>
        <p:txBody>
          <a:bodyPr wrap="square" rtlCol="0">
            <a:spAutoFit/>
          </a:bodyPr>
          <a:lstStyle/>
          <a:p>
            <a:r>
              <a:rPr kumimoji="1" lang="ja-JP" altLang="en-US" sz="2800" b="1" dirty="0" smtClean="0">
                <a:solidFill>
                  <a:schemeClr val="accent2">
                    <a:lumMod val="50000"/>
                  </a:schemeClr>
                </a:solidFill>
              </a:rPr>
              <a:t>参考１</a:t>
            </a:r>
            <a:endParaRPr kumimoji="1" lang="en-US" altLang="ja-JP" sz="2800" b="1" dirty="0" smtClean="0">
              <a:solidFill>
                <a:schemeClr val="accent2">
                  <a:lumMod val="50000"/>
                </a:schemeClr>
              </a:solidFill>
            </a:endParaRP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5921" y="109538"/>
            <a:ext cx="20605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15836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 y="1"/>
            <a:ext cx="9902144" cy="6846670"/>
          </a:xfrm>
          <a:prstGeom prst="rect">
            <a:avLst/>
          </a:prstGeom>
        </p:spPr>
      </p:pic>
      <p:sp>
        <p:nvSpPr>
          <p:cNvPr id="6" name="角丸四角形吹き出し 5"/>
          <p:cNvSpPr/>
          <p:nvPr/>
        </p:nvSpPr>
        <p:spPr>
          <a:xfrm>
            <a:off x="3860879" y="1124744"/>
            <a:ext cx="1248139" cy="576064"/>
          </a:xfrm>
          <a:prstGeom prst="wedgeRoundRectCallout">
            <a:avLst>
              <a:gd name="adj1" fmla="val -6002"/>
              <a:gd name="adj2" fmla="val 170726"/>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t>場</a:t>
            </a:r>
            <a:r>
              <a:rPr kumimoji="1" lang="ja-JP" altLang="en-US" sz="1050" dirty="0" smtClean="0">
                <a:solidFill>
                  <a:schemeClr val="tx1"/>
                </a:solidFill>
              </a:rPr>
              <a:t>駐車所</a:t>
            </a:r>
            <a:r>
              <a:rPr lang="ja-JP" altLang="en-US" sz="1050" dirty="0" smtClean="0">
                <a:solidFill>
                  <a:schemeClr val="tx1"/>
                </a:solidFill>
              </a:rPr>
              <a:t>花壇</a:t>
            </a:r>
            <a:endParaRPr lang="en-US" altLang="ja-JP" sz="1050" dirty="0" smtClean="0">
              <a:solidFill>
                <a:schemeClr val="tx1"/>
              </a:solidFill>
            </a:endParaRPr>
          </a:p>
          <a:p>
            <a:pPr algn="ctr"/>
            <a:r>
              <a:rPr lang="en-US" altLang="ja-JP" sz="1050" dirty="0" smtClean="0">
                <a:solidFill>
                  <a:schemeClr val="tx1"/>
                </a:solidFill>
              </a:rPr>
              <a:t>6</a:t>
            </a:r>
            <a:r>
              <a:rPr lang="ja-JP" altLang="en-US" sz="1050" dirty="0" smtClean="0">
                <a:solidFill>
                  <a:schemeClr val="tx1"/>
                </a:solidFill>
              </a:rPr>
              <a:t>箇所</a:t>
            </a:r>
            <a:endParaRPr lang="en-US" altLang="ja-JP" sz="1050" dirty="0" smtClean="0">
              <a:solidFill>
                <a:schemeClr val="tx1"/>
              </a:solidFill>
            </a:endParaRPr>
          </a:p>
          <a:p>
            <a:pPr algn="ctr"/>
            <a:r>
              <a:rPr kumimoji="1" lang="en-US" altLang="ja-JP" sz="1050" dirty="0">
                <a:solidFill>
                  <a:schemeClr val="tx1"/>
                </a:solidFill>
              </a:rPr>
              <a:t>3</a:t>
            </a:r>
            <a:r>
              <a:rPr kumimoji="1" lang="ja-JP" altLang="en-US" sz="1050" dirty="0" smtClean="0">
                <a:solidFill>
                  <a:schemeClr val="tx1"/>
                </a:solidFill>
              </a:rPr>
              <a:t>本</a:t>
            </a:r>
            <a:r>
              <a:rPr kumimoji="1" lang="en-US" altLang="ja-JP" sz="1050" dirty="0" smtClean="0">
                <a:solidFill>
                  <a:schemeClr val="tx1"/>
                </a:solidFill>
              </a:rPr>
              <a:t>X6+3</a:t>
            </a:r>
            <a:r>
              <a:rPr kumimoji="1" lang="ja-JP" altLang="en-US" sz="1050" dirty="0" smtClean="0">
                <a:solidFill>
                  <a:schemeClr val="tx1"/>
                </a:solidFill>
              </a:rPr>
              <a:t>本</a:t>
            </a:r>
            <a:endParaRPr kumimoji="1" lang="ja-JP" altLang="en-US" sz="1050" dirty="0"/>
          </a:p>
        </p:txBody>
      </p:sp>
      <p:sp>
        <p:nvSpPr>
          <p:cNvPr id="7" name="角丸四角形吹き出し 6"/>
          <p:cNvSpPr/>
          <p:nvPr/>
        </p:nvSpPr>
        <p:spPr>
          <a:xfrm>
            <a:off x="5343043" y="548680"/>
            <a:ext cx="1248139" cy="576064"/>
          </a:xfrm>
          <a:prstGeom prst="wedgeRoundRectCallout">
            <a:avLst>
              <a:gd name="adj1" fmla="val -90178"/>
              <a:gd name="adj2" fmla="val 240472"/>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t>場</a:t>
            </a:r>
            <a:r>
              <a:rPr kumimoji="1" lang="ja-JP" altLang="en-US" sz="1050" dirty="0" smtClean="0">
                <a:solidFill>
                  <a:schemeClr val="tx1"/>
                </a:solidFill>
              </a:rPr>
              <a:t>駐車所道路脇緑地</a:t>
            </a:r>
            <a:endParaRPr lang="en-US" altLang="ja-JP" sz="1050" dirty="0" smtClean="0">
              <a:solidFill>
                <a:schemeClr val="tx1"/>
              </a:solidFill>
            </a:endParaRPr>
          </a:p>
          <a:p>
            <a:pPr algn="ctr"/>
            <a:r>
              <a:rPr kumimoji="1" lang="en-US" altLang="ja-JP" sz="1050" dirty="0" smtClean="0">
                <a:solidFill>
                  <a:schemeClr val="tx1"/>
                </a:solidFill>
              </a:rPr>
              <a:t>30</a:t>
            </a:r>
            <a:r>
              <a:rPr kumimoji="1" lang="ja-JP" altLang="en-US" sz="1050" dirty="0" smtClean="0">
                <a:solidFill>
                  <a:schemeClr val="tx1"/>
                </a:solidFill>
              </a:rPr>
              <a:t>本</a:t>
            </a:r>
            <a:endParaRPr kumimoji="1" lang="ja-JP" altLang="en-US" sz="1050" dirty="0"/>
          </a:p>
        </p:txBody>
      </p:sp>
      <p:sp>
        <p:nvSpPr>
          <p:cNvPr id="8" name="角丸四角形吹き出し 7"/>
          <p:cNvSpPr/>
          <p:nvPr/>
        </p:nvSpPr>
        <p:spPr>
          <a:xfrm>
            <a:off x="5811095" y="1124744"/>
            <a:ext cx="1170130" cy="432048"/>
          </a:xfrm>
          <a:prstGeom prst="wedgeRoundRectCallout">
            <a:avLst>
              <a:gd name="adj1" fmla="val -85368"/>
              <a:gd name="adj2" fmla="val 150683"/>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二つ沼脇緑地</a:t>
            </a:r>
            <a:endParaRPr lang="en-US" altLang="ja-JP" sz="1050" dirty="0" smtClean="0">
              <a:solidFill>
                <a:schemeClr val="tx1"/>
              </a:solidFill>
            </a:endParaRPr>
          </a:p>
          <a:p>
            <a:pPr algn="ctr"/>
            <a:r>
              <a:rPr kumimoji="1" lang="en-US" altLang="ja-JP" sz="1050" dirty="0" smtClean="0">
                <a:solidFill>
                  <a:schemeClr val="tx1"/>
                </a:solidFill>
              </a:rPr>
              <a:t>10</a:t>
            </a:r>
            <a:r>
              <a:rPr kumimoji="1" lang="ja-JP" altLang="en-US" sz="1050" dirty="0" smtClean="0">
                <a:solidFill>
                  <a:schemeClr val="tx1"/>
                </a:solidFill>
              </a:rPr>
              <a:t>本</a:t>
            </a:r>
            <a:endParaRPr kumimoji="1" lang="ja-JP" altLang="en-US" sz="1050" dirty="0"/>
          </a:p>
        </p:txBody>
      </p:sp>
      <p:sp>
        <p:nvSpPr>
          <p:cNvPr id="2" name="円/楕円 1"/>
          <p:cNvSpPr/>
          <p:nvPr/>
        </p:nvSpPr>
        <p:spPr>
          <a:xfrm>
            <a:off x="5109017" y="1988840"/>
            <a:ext cx="468052"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250922" y="2420888"/>
            <a:ext cx="704005"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4053931" y="2194664"/>
            <a:ext cx="1391719" cy="411163"/>
          </a:xfrm>
          <a:custGeom>
            <a:avLst/>
            <a:gdLst>
              <a:gd name="connsiteX0" fmla="*/ 12492 w 1284664"/>
              <a:gd name="connsiteY0" fmla="*/ 188319 h 411163"/>
              <a:gd name="connsiteX1" fmla="*/ 40201 w 1284664"/>
              <a:gd name="connsiteY1" fmla="*/ 285301 h 411163"/>
              <a:gd name="connsiteX2" fmla="*/ 178746 w 1284664"/>
              <a:gd name="connsiteY2" fmla="*/ 313010 h 411163"/>
              <a:gd name="connsiteX3" fmla="*/ 178746 w 1284664"/>
              <a:gd name="connsiteY3" fmla="*/ 188319 h 411163"/>
              <a:gd name="connsiteX4" fmla="*/ 386565 w 1284664"/>
              <a:gd name="connsiteY4" fmla="*/ 119046 h 411163"/>
              <a:gd name="connsiteX5" fmla="*/ 580528 w 1284664"/>
              <a:gd name="connsiteY5" fmla="*/ 119046 h 411163"/>
              <a:gd name="connsiteX6" fmla="*/ 843765 w 1284664"/>
              <a:gd name="connsiteY6" fmla="*/ 243737 h 411163"/>
              <a:gd name="connsiteX7" fmla="*/ 982310 w 1284664"/>
              <a:gd name="connsiteY7" fmla="*/ 396137 h 411163"/>
              <a:gd name="connsiteX8" fmla="*/ 1203983 w 1284664"/>
              <a:gd name="connsiteY8" fmla="*/ 396137 h 411163"/>
              <a:gd name="connsiteX9" fmla="*/ 1259401 w 1284664"/>
              <a:gd name="connsiteY9" fmla="*/ 313010 h 411163"/>
              <a:gd name="connsiteX10" fmla="*/ 1273255 w 1284664"/>
              <a:gd name="connsiteY10" fmla="*/ 91337 h 411163"/>
              <a:gd name="connsiteX11" fmla="*/ 1093146 w 1284664"/>
              <a:gd name="connsiteY11" fmla="*/ 35919 h 411163"/>
              <a:gd name="connsiteX12" fmla="*/ 802201 w 1284664"/>
              <a:gd name="connsiteY12" fmla="*/ 8210 h 411163"/>
              <a:gd name="connsiteX13" fmla="*/ 622092 w 1284664"/>
              <a:gd name="connsiteY13" fmla="*/ 8210 h 411163"/>
              <a:gd name="connsiteX14" fmla="*/ 455837 w 1284664"/>
              <a:gd name="connsiteY14" fmla="*/ 8210 h 411163"/>
              <a:gd name="connsiteX15" fmla="*/ 220310 w 1284664"/>
              <a:gd name="connsiteY15" fmla="*/ 119046 h 411163"/>
              <a:gd name="connsiteX16" fmla="*/ 12492 w 1284664"/>
              <a:gd name="connsiteY16" fmla="*/ 188319 h 41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4664" h="411163">
                <a:moveTo>
                  <a:pt x="12492" y="188319"/>
                </a:moveTo>
                <a:cubicBezTo>
                  <a:pt x="-17526" y="216028"/>
                  <a:pt x="12492" y="264519"/>
                  <a:pt x="40201" y="285301"/>
                </a:cubicBezTo>
                <a:cubicBezTo>
                  <a:pt x="67910" y="306083"/>
                  <a:pt x="155655" y="329174"/>
                  <a:pt x="178746" y="313010"/>
                </a:cubicBezTo>
                <a:cubicBezTo>
                  <a:pt x="201837" y="296846"/>
                  <a:pt x="144110" y="220646"/>
                  <a:pt x="178746" y="188319"/>
                </a:cubicBezTo>
                <a:cubicBezTo>
                  <a:pt x="213382" y="155992"/>
                  <a:pt x="319601" y="130591"/>
                  <a:pt x="386565" y="119046"/>
                </a:cubicBezTo>
                <a:cubicBezTo>
                  <a:pt x="453529" y="107501"/>
                  <a:pt x="504328" y="98264"/>
                  <a:pt x="580528" y="119046"/>
                </a:cubicBezTo>
                <a:cubicBezTo>
                  <a:pt x="656728" y="139828"/>
                  <a:pt x="776801" y="197555"/>
                  <a:pt x="843765" y="243737"/>
                </a:cubicBezTo>
                <a:cubicBezTo>
                  <a:pt x="910729" y="289919"/>
                  <a:pt x="922274" y="370737"/>
                  <a:pt x="982310" y="396137"/>
                </a:cubicBezTo>
                <a:cubicBezTo>
                  <a:pt x="1042346" y="421537"/>
                  <a:pt x="1157801" y="409991"/>
                  <a:pt x="1203983" y="396137"/>
                </a:cubicBezTo>
                <a:cubicBezTo>
                  <a:pt x="1250165" y="382283"/>
                  <a:pt x="1247856" y="363810"/>
                  <a:pt x="1259401" y="313010"/>
                </a:cubicBezTo>
                <a:cubicBezTo>
                  <a:pt x="1270946" y="262210"/>
                  <a:pt x="1300964" y="137519"/>
                  <a:pt x="1273255" y="91337"/>
                </a:cubicBezTo>
                <a:cubicBezTo>
                  <a:pt x="1245546" y="45155"/>
                  <a:pt x="1171655" y="49773"/>
                  <a:pt x="1093146" y="35919"/>
                </a:cubicBezTo>
                <a:cubicBezTo>
                  <a:pt x="1014637" y="22064"/>
                  <a:pt x="880710" y="12828"/>
                  <a:pt x="802201" y="8210"/>
                </a:cubicBezTo>
                <a:cubicBezTo>
                  <a:pt x="723692" y="3592"/>
                  <a:pt x="622092" y="8210"/>
                  <a:pt x="622092" y="8210"/>
                </a:cubicBezTo>
                <a:cubicBezTo>
                  <a:pt x="564365" y="8210"/>
                  <a:pt x="522801" y="-10263"/>
                  <a:pt x="455837" y="8210"/>
                </a:cubicBezTo>
                <a:cubicBezTo>
                  <a:pt x="388873" y="26683"/>
                  <a:pt x="296510" y="84410"/>
                  <a:pt x="220310" y="119046"/>
                </a:cubicBezTo>
                <a:cubicBezTo>
                  <a:pt x="144110" y="153682"/>
                  <a:pt x="42510" y="160610"/>
                  <a:pt x="12492" y="18831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860879" y="3068960"/>
            <a:ext cx="1248139"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2612740" y="1124744"/>
            <a:ext cx="1248139" cy="576064"/>
          </a:xfrm>
          <a:prstGeom prst="wedgeRoundRectCallout">
            <a:avLst>
              <a:gd name="adj1" fmla="val 70958"/>
              <a:gd name="adj2" fmla="val 28135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t>場</a:t>
            </a:r>
            <a:r>
              <a:rPr lang="ja-JP" altLang="en-US" sz="1050" dirty="0" smtClean="0">
                <a:solidFill>
                  <a:schemeClr val="tx1"/>
                </a:solidFill>
              </a:rPr>
              <a:t>レストラン南斜面</a:t>
            </a:r>
            <a:endParaRPr lang="en-US" altLang="ja-JP" sz="1050" dirty="0" smtClean="0">
              <a:solidFill>
                <a:schemeClr val="tx1"/>
              </a:solidFill>
            </a:endParaRPr>
          </a:p>
          <a:p>
            <a:pPr algn="ctr"/>
            <a:r>
              <a:rPr kumimoji="1" lang="en-US" altLang="ja-JP" sz="1050" dirty="0" smtClean="0">
                <a:solidFill>
                  <a:schemeClr val="tx1"/>
                </a:solidFill>
              </a:rPr>
              <a:t>50</a:t>
            </a:r>
            <a:r>
              <a:rPr kumimoji="1" lang="ja-JP" altLang="en-US" sz="1050" dirty="0" smtClean="0">
                <a:solidFill>
                  <a:schemeClr val="tx1"/>
                </a:solidFill>
              </a:rPr>
              <a:t>本</a:t>
            </a:r>
            <a:endParaRPr kumimoji="1" lang="ja-JP" altLang="en-US" sz="1050" dirty="0"/>
          </a:p>
        </p:txBody>
      </p:sp>
      <p:sp>
        <p:nvSpPr>
          <p:cNvPr id="12" name="フリーフォーム 11"/>
          <p:cNvSpPr/>
          <p:nvPr/>
        </p:nvSpPr>
        <p:spPr>
          <a:xfrm>
            <a:off x="6371593" y="2355219"/>
            <a:ext cx="382576" cy="458633"/>
          </a:xfrm>
          <a:custGeom>
            <a:avLst/>
            <a:gdLst>
              <a:gd name="connsiteX0" fmla="*/ 131403 w 353147"/>
              <a:gd name="connsiteY0" fmla="*/ 27764 h 458633"/>
              <a:gd name="connsiteX1" fmla="*/ 242239 w 353147"/>
              <a:gd name="connsiteY1" fmla="*/ 13909 h 458633"/>
              <a:gd name="connsiteX2" fmla="*/ 283803 w 353147"/>
              <a:gd name="connsiteY2" fmla="*/ 194018 h 458633"/>
              <a:gd name="connsiteX3" fmla="*/ 353075 w 353147"/>
              <a:gd name="connsiteY3" fmla="*/ 346418 h 458633"/>
              <a:gd name="connsiteX4" fmla="*/ 269948 w 353147"/>
              <a:gd name="connsiteY4" fmla="*/ 457255 h 458633"/>
              <a:gd name="connsiteX5" fmla="*/ 145257 w 353147"/>
              <a:gd name="connsiteY5" fmla="*/ 401837 h 458633"/>
              <a:gd name="connsiteX6" fmla="*/ 34421 w 353147"/>
              <a:gd name="connsiteY6" fmla="*/ 304855 h 458633"/>
              <a:gd name="connsiteX7" fmla="*/ 6712 w 353147"/>
              <a:gd name="connsiteY7" fmla="*/ 152455 h 458633"/>
              <a:gd name="connsiteX8" fmla="*/ 131403 w 353147"/>
              <a:gd name="connsiteY8" fmla="*/ 27764 h 45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147" h="458633">
                <a:moveTo>
                  <a:pt x="131403" y="27764"/>
                </a:moveTo>
                <a:cubicBezTo>
                  <a:pt x="170657" y="4673"/>
                  <a:pt x="216839" y="-13800"/>
                  <a:pt x="242239" y="13909"/>
                </a:cubicBezTo>
                <a:cubicBezTo>
                  <a:pt x="267639" y="41618"/>
                  <a:pt x="265330" y="138600"/>
                  <a:pt x="283803" y="194018"/>
                </a:cubicBezTo>
                <a:cubicBezTo>
                  <a:pt x="302276" y="249436"/>
                  <a:pt x="355384" y="302545"/>
                  <a:pt x="353075" y="346418"/>
                </a:cubicBezTo>
                <a:cubicBezTo>
                  <a:pt x="350766" y="390291"/>
                  <a:pt x="304584" y="448019"/>
                  <a:pt x="269948" y="457255"/>
                </a:cubicBezTo>
                <a:cubicBezTo>
                  <a:pt x="235312" y="466491"/>
                  <a:pt x="184512" y="427237"/>
                  <a:pt x="145257" y="401837"/>
                </a:cubicBezTo>
                <a:cubicBezTo>
                  <a:pt x="106002" y="376437"/>
                  <a:pt x="57512" y="346419"/>
                  <a:pt x="34421" y="304855"/>
                </a:cubicBezTo>
                <a:cubicBezTo>
                  <a:pt x="11330" y="263291"/>
                  <a:pt x="-11761" y="200946"/>
                  <a:pt x="6712" y="152455"/>
                </a:cubicBezTo>
                <a:cubicBezTo>
                  <a:pt x="25185" y="103964"/>
                  <a:pt x="92149" y="50855"/>
                  <a:pt x="131403" y="27764"/>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6981225" y="1052736"/>
            <a:ext cx="1248139" cy="504056"/>
          </a:xfrm>
          <a:prstGeom prst="wedgeRoundRectCallout">
            <a:avLst>
              <a:gd name="adj1" fmla="val -87773"/>
              <a:gd name="adj2" fmla="val 237264"/>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桜コース</a:t>
            </a:r>
            <a:endParaRPr lang="en-US" altLang="ja-JP" sz="1050" dirty="0" smtClean="0">
              <a:solidFill>
                <a:schemeClr val="tx1"/>
              </a:solidFill>
            </a:endParaRPr>
          </a:p>
          <a:p>
            <a:pPr algn="ctr"/>
            <a:r>
              <a:rPr lang="en-US" altLang="ja-JP" sz="1050" dirty="0" smtClean="0">
                <a:solidFill>
                  <a:schemeClr val="tx1"/>
                </a:solidFill>
              </a:rPr>
              <a:t>9</a:t>
            </a:r>
            <a:r>
              <a:rPr lang="ja-JP" altLang="en-US" sz="1050" dirty="0" smtClean="0">
                <a:solidFill>
                  <a:schemeClr val="tx1"/>
                </a:solidFill>
              </a:rPr>
              <a:t>番、</a:t>
            </a:r>
            <a:r>
              <a:rPr lang="en-US" altLang="ja-JP" sz="1050" dirty="0" smtClean="0">
                <a:solidFill>
                  <a:schemeClr val="tx1"/>
                </a:solidFill>
              </a:rPr>
              <a:t>3</a:t>
            </a:r>
            <a:r>
              <a:rPr lang="ja-JP" altLang="en-US" sz="1050" dirty="0" smtClean="0">
                <a:solidFill>
                  <a:schemeClr val="tx1"/>
                </a:solidFill>
              </a:rPr>
              <a:t>番東</a:t>
            </a:r>
            <a:endParaRPr lang="en-US" altLang="ja-JP" sz="1050" dirty="0" smtClean="0">
              <a:solidFill>
                <a:schemeClr val="tx1"/>
              </a:solidFill>
            </a:endParaRPr>
          </a:p>
          <a:p>
            <a:pPr algn="ctr"/>
            <a:r>
              <a:rPr kumimoji="1" lang="en-US" altLang="ja-JP" sz="1050" dirty="0" smtClean="0">
                <a:solidFill>
                  <a:schemeClr val="tx1"/>
                </a:solidFill>
              </a:rPr>
              <a:t>20</a:t>
            </a:r>
            <a:r>
              <a:rPr kumimoji="1" lang="ja-JP" altLang="en-US" sz="1050" dirty="0" smtClean="0">
                <a:solidFill>
                  <a:schemeClr val="tx1"/>
                </a:solidFill>
              </a:rPr>
              <a:t>＋</a:t>
            </a:r>
            <a:r>
              <a:rPr kumimoji="1" lang="en-US" altLang="ja-JP" sz="1050" dirty="0" smtClean="0">
                <a:solidFill>
                  <a:schemeClr val="tx1"/>
                </a:solidFill>
              </a:rPr>
              <a:t>10</a:t>
            </a:r>
            <a:r>
              <a:rPr kumimoji="1" lang="ja-JP" altLang="en-US" sz="1050" dirty="0" smtClean="0">
                <a:solidFill>
                  <a:schemeClr val="tx1"/>
                </a:solidFill>
              </a:rPr>
              <a:t>本</a:t>
            </a:r>
            <a:endParaRPr kumimoji="1" lang="ja-JP" altLang="en-US" sz="1050" dirty="0"/>
          </a:p>
        </p:txBody>
      </p:sp>
      <p:sp>
        <p:nvSpPr>
          <p:cNvPr id="14" name="角丸四角形 13"/>
          <p:cNvSpPr/>
          <p:nvPr/>
        </p:nvSpPr>
        <p:spPr>
          <a:xfrm>
            <a:off x="6754169" y="2194664"/>
            <a:ext cx="2645326" cy="10903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8307373" y="1304764"/>
            <a:ext cx="1248139" cy="468052"/>
          </a:xfrm>
          <a:prstGeom prst="wedgeRoundRectCallout">
            <a:avLst>
              <a:gd name="adj1" fmla="val -85368"/>
              <a:gd name="adj2" fmla="val 150683"/>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コース歩道</a:t>
            </a:r>
            <a:endParaRPr kumimoji="1" lang="en-US" altLang="ja-JP" sz="1050" dirty="0" smtClean="0">
              <a:solidFill>
                <a:schemeClr val="tx1"/>
              </a:solidFill>
            </a:endParaRPr>
          </a:p>
          <a:p>
            <a:pPr algn="ctr"/>
            <a:r>
              <a:rPr lang="ja-JP" altLang="en-US" sz="1050" dirty="0" smtClean="0">
                <a:solidFill>
                  <a:schemeClr val="tx1"/>
                </a:solidFill>
              </a:rPr>
              <a:t>桜樹の間</a:t>
            </a:r>
            <a:endParaRPr lang="en-US" altLang="ja-JP" sz="1050" dirty="0" smtClean="0">
              <a:solidFill>
                <a:schemeClr val="tx1"/>
              </a:solidFill>
            </a:endParaRPr>
          </a:p>
          <a:p>
            <a:pPr algn="ctr"/>
            <a:r>
              <a:rPr kumimoji="1" lang="en-US" altLang="ja-JP" sz="1050" dirty="0" smtClean="0">
                <a:solidFill>
                  <a:schemeClr val="tx1"/>
                </a:solidFill>
              </a:rPr>
              <a:t>100</a:t>
            </a:r>
            <a:r>
              <a:rPr kumimoji="1" lang="ja-JP" altLang="en-US" sz="1050" dirty="0" smtClean="0">
                <a:solidFill>
                  <a:schemeClr val="tx1"/>
                </a:solidFill>
              </a:rPr>
              <a:t>本</a:t>
            </a:r>
            <a:endParaRPr kumimoji="1" lang="ja-JP" altLang="en-US" sz="1050" dirty="0"/>
          </a:p>
        </p:txBody>
      </p:sp>
      <p:sp>
        <p:nvSpPr>
          <p:cNvPr id="16" name="円/楕円 15"/>
          <p:cNvSpPr/>
          <p:nvPr/>
        </p:nvSpPr>
        <p:spPr>
          <a:xfrm>
            <a:off x="7371269" y="3284984"/>
            <a:ext cx="46805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7761312" y="3437384"/>
            <a:ext cx="46805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5591239" y="3573017"/>
            <a:ext cx="1170130" cy="406131"/>
          </a:xfrm>
          <a:prstGeom prst="wedgeRoundRectCallout">
            <a:avLst>
              <a:gd name="adj1" fmla="val 102553"/>
              <a:gd name="adj2" fmla="val -70264"/>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風車周り</a:t>
            </a:r>
            <a:endParaRPr kumimoji="1" lang="en-US" altLang="ja-JP" sz="1050" dirty="0" smtClean="0">
              <a:solidFill>
                <a:schemeClr val="tx1"/>
              </a:solidFill>
            </a:endParaRPr>
          </a:p>
          <a:p>
            <a:pPr algn="ctr"/>
            <a:r>
              <a:rPr kumimoji="1" lang="en-US" altLang="ja-JP" sz="1050" dirty="0" smtClean="0">
                <a:solidFill>
                  <a:schemeClr val="tx1"/>
                </a:solidFill>
              </a:rPr>
              <a:t>20</a:t>
            </a:r>
            <a:r>
              <a:rPr kumimoji="1" lang="ja-JP" altLang="en-US" sz="1050" dirty="0" smtClean="0">
                <a:solidFill>
                  <a:schemeClr val="tx1"/>
                </a:solidFill>
              </a:rPr>
              <a:t>本</a:t>
            </a:r>
            <a:endParaRPr kumimoji="1" lang="ja-JP" altLang="en-US" sz="1050" dirty="0"/>
          </a:p>
        </p:txBody>
      </p:sp>
      <p:sp>
        <p:nvSpPr>
          <p:cNvPr id="19" name="角丸四角形吹き出し 18"/>
          <p:cNvSpPr/>
          <p:nvPr/>
        </p:nvSpPr>
        <p:spPr>
          <a:xfrm>
            <a:off x="5967113" y="4005065"/>
            <a:ext cx="1170130" cy="406131"/>
          </a:xfrm>
          <a:prstGeom prst="wedgeRoundRectCallout">
            <a:avLst>
              <a:gd name="adj1" fmla="val 108135"/>
              <a:gd name="adj2" fmla="val -146963"/>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風車東空地</a:t>
            </a:r>
            <a:endParaRPr kumimoji="1" lang="en-US" altLang="ja-JP" sz="1050" dirty="0" smtClean="0">
              <a:solidFill>
                <a:schemeClr val="tx1"/>
              </a:solidFill>
            </a:endParaRPr>
          </a:p>
          <a:p>
            <a:pPr algn="ctr"/>
            <a:r>
              <a:rPr kumimoji="1" lang="en-US" altLang="ja-JP" sz="1050" dirty="0" smtClean="0">
                <a:solidFill>
                  <a:schemeClr val="tx1"/>
                </a:solidFill>
              </a:rPr>
              <a:t>30</a:t>
            </a:r>
            <a:r>
              <a:rPr kumimoji="1" lang="ja-JP" altLang="en-US" sz="1050" dirty="0" smtClean="0">
                <a:solidFill>
                  <a:schemeClr val="tx1"/>
                </a:solidFill>
              </a:rPr>
              <a:t>本</a:t>
            </a:r>
            <a:endParaRPr kumimoji="1" lang="ja-JP" altLang="en-US" sz="1050" dirty="0"/>
          </a:p>
        </p:txBody>
      </p:sp>
      <p:sp>
        <p:nvSpPr>
          <p:cNvPr id="20" name="フリーフォーム 19"/>
          <p:cNvSpPr/>
          <p:nvPr/>
        </p:nvSpPr>
        <p:spPr>
          <a:xfrm>
            <a:off x="7701486" y="3825066"/>
            <a:ext cx="1771127" cy="636402"/>
          </a:xfrm>
          <a:custGeom>
            <a:avLst/>
            <a:gdLst>
              <a:gd name="connsiteX0" fmla="*/ 15217 w 1634886"/>
              <a:gd name="connsiteY0" fmla="*/ 234468 h 636402"/>
              <a:gd name="connsiteX1" fmla="*/ 165943 w 1634886"/>
              <a:gd name="connsiteY1" fmla="*/ 204323 h 636402"/>
              <a:gd name="connsiteX2" fmla="*/ 356861 w 1634886"/>
              <a:gd name="connsiteY2" fmla="*/ 164130 h 636402"/>
              <a:gd name="connsiteX3" fmla="*/ 527683 w 1634886"/>
              <a:gd name="connsiteY3" fmla="*/ 164130 h 636402"/>
              <a:gd name="connsiteX4" fmla="*/ 748747 w 1634886"/>
              <a:gd name="connsiteY4" fmla="*/ 164130 h 636402"/>
              <a:gd name="connsiteX5" fmla="*/ 1010004 w 1634886"/>
              <a:gd name="connsiteY5" fmla="*/ 174178 h 636402"/>
              <a:gd name="connsiteX6" fmla="*/ 1221020 w 1634886"/>
              <a:gd name="connsiteY6" fmla="*/ 103839 h 636402"/>
              <a:gd name="connsiteX7" fmla="*/ 1251165 w 1634886"/>
              <a:gd name="connsiteY7" fmla="*/ 23453 h 636402"/>
              <a:gd name="connsiteX8" fmla="*/ 1361696 w 1634886"/>
              <a:gd name="connsiteY8" fmla="*/ 13404 h 636402"/>
              <a:gd name="connsiteX9" fmla="*/ 1592809 w 1634886"/>
              <a:gd name="connsiteY9" fmla="*/ 194275 h 636402"/>
              <a:gd name="connsiteX10" fmla="*/ 1633002 w 1634886"/>
              <a:gd name="connsiteY10" fmla="*/ 405290 h 636402"/>
              <a:gd name="connsiteX11" fmla="*/ 1612905 w 1634886"/>
              <a:gd name="connsiteY11" fmla="*/ 505774 h 636402"/>
              <a:gd name="connsiteX12" fmla="*/ 1482277 w 1634886"/>
              <a:gd name="connsiteY12" fmla="*/ 606257 h 636402"/>
              <a:gd name="connsiteX13" fmla="*/ 1311455 w 1634886"/>
              <a:gd name="connsiteY13" fmla="*/ 636402 h 636402"/>
              <a:gd name="connsiteX14" fmla="*/ 979859 w 1634886"/>
              <a:gd name="connsiteY14" fmla="*/ 626354 h 636402"/>
              <a:gd name="connsiteX15" fmla="*/ 678409 w 1634886"/>
              <a:gd name="connsiteY15" fmla="*/ 525870 h 636402"/>
              <a:gd name="connsiteX16" fmla="*/ 557828 w 1634886"/>
              <a:gd name="connsiteY16" fmla="*/ 495725 h 636402"/>
              <a:gd name="connsiteX17" fmla="*/ 366910 w 1634886"/>
              <a:gd name="connsiteY17" fmla="*/ 455532 h 636402"/>
              <a:gd name="connsiteX18" fmla="*/ 165943 w 1634886"/>
              <a:gd name="connsiteY18" fmla="*/ 425387 h 636402"/>
              <a:gd name="connsiteX19" fmla="*/ 25266 w 1634886"/>
              <a:gd name="connsiteY19" fmla="*/ 395242 h 636402"/>
              <a:gd name="connsiteX20" fmla="*/ 5169 w 1634886"/>
              <a:gd name="connsiteY20" fmla="*/ 304807 h 636402"/>
              <a:gd name="connsiteX21" fmla="*/ 15217 w 1634886"/>
              <a:gd name="connsiteY21" fmla="*/ 234468 h 63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4886" h="636402">
                <a:moveTo>
                  <a:pt x="15217" y="234468"/>
                </a:moveTo>
                <a:cubicBezTo>
                  <a:pt x="42013" y="217721"/>
                  <a:pt x="165943" y="204323"/>
                  <a:pt x="165943" y="204323"/>
                </a:cubicBezTo>
                <a:cubicBezTo>
                  <a:pt x="222884" y="192600"/>
                  <a:pt x="296571" y="170829"/>
                  <a:pt x="356861" y="164130"/>
                </a:cubicBezTo>
                <a:cubicBezTo>
                  <a:pt x="417151" y="157431"/>
                  <a:pt x="527683" y="164130"/>
                  <a:pt x="527683" y="164130"/>
                </a:cubicBezTo>
                <a:cubicBezTo>
                  <a:pt x="592997" y="164130"/>
                  <a:pt x="668360" y="162455"/>
                  <a:pt x="748747" y="164130"/>
                </a:cubicBezTo>
                <a:cubicBezTo>
                  <a:pt x="829134" y="165805"/>
                  <a:pt x="931292" y="184226"/>
                  <a:pt x="1010004" y="174178"/>
                </a:cubicBezTo>
                <a:cubicBezTo>
                  <a:pt x="1088716" y="164129"/>
                  <a:pt x="1180827" y="128960"/>
                  <a:pt x="1221020" y="103839"/>
                </a:cubicBezTo>
                <a:cubicBezTo>
                  <a:pt x="1261213" y="78718"/>
                  <a:pt x="1227719" y="38525"/>
                  <a:pt x="1251165" y="23453"/>
                </a:cubicBezTo>
                <a:cubicBezTo>
                  <a:pt x="1274611" y="8380"/>
                  <a:pt x="1304755" y="-15066"/>
                  <a:pt x="1361696" y="13404"/>
                </a:cubicBezTo>
                <a:cubicBezTo>
                  <a:pt x="1418637" y="41874"/>
                  <a:pt x="1547591" y="128961"/>
                  <a:pt x="1592809" y="194275"/>
                </a:cubicBezTo>
                <a:cubicBezTo>
                  <a:pt x="1638027" y="259589"/>
                  <a:pt x="1629653" y="353374"/>
                  <a:pt x="1633002" y="405290"/>
                </a:cubicBezTo>
                <a:cubicBezTo>
                  <a:pt x="1636351" y="457206"/>
                  <a:pt x="1638026" y="472280"/>
                  <a:pt x="1612905" y="505774"/>
                </a:cubicBezTo>
                <a:cubicBezTo>
                  <a:pt x="1587784" y="539268"/>
                  <a:pt x="1532519" y="584486"/>
                  <a:pt x="1482277" y="606257"/>
                </a:cubicBezTo>
                <a:cubicBezTo>
                  <a:pt x="1432035" y="628028"/>
                  <a:pt x="1395191" y="633053"/>
                  <a:pt x="1311455" y="636402"/>
                </a:cubicBezTo>
                <a:lnTo>
                  <a:pt x="979859" y="626354"/>
                </a:lnTo>
                <a:cubicBezTo>
                  <a:pt x="874351" y="607932"/>
                  <a:pt x="748748" y="547642"/>
                  <a:pt x="678409" y="525870"/>
                </a:cubicBezTo>
                <a:cubicBezTo>
                  <a:pt x="608070" y="504098"/>
                  <a:pt x="609744" y="507448"/>
                  <a:pt x="557828" y="495725"/>
                </a:cubicBezTo>
                <a:cubicBezTo>
                  <a:pt x="505912" y="484002"/>
                  <a:pt x="432224" y="467255"/>
                  <a:pt x="366910" y="455532"/>
                </a:cubicBezTo>
                <a:cubicBezTo>
                  <a:pt x="301596" y="443809"/>
                  <a:pt x="222884" y="435435"/>
                  <a:pt x="165943" y="425387"/>
                </a:cubicBezTo>
                <a:cubicBezTo>
                  <a:pt x="109002" y="415339"/>
                  <a:pt x="52062" y="415339"/>
                  <a:pt x="25266" y="395242"/>
                </a:cubicBezTo>
                <a:cubicBezTo>
                  <a:pt x="-1530" y="375145"/>
                  <a:pt x="5169" y="331603"/>
                  <a:pt x="5169" y="304807"/>
                </a:cubicBezTo>
                <a:cubicBezTo>
                  <a:pt x="5169" y="278011"/>
                  <a:pt x="-11579" y="251215"/>
                  <a:pt x="15217" y="234468"/>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20"/>
          <p:cNvSpPr/>
          <p:nvPr/>
        </p:nvSpPr>
        <p:spPr>
          <a:xfrm>
            <a:off x="8463391" y="4725145"/>
            <a:ext cx="1404156" cy="406131"/>
          </a:xfrm>
          <a:prstGeom prst="wedgeRoundRectCallout">
            <a:avLst>
              <a:gd name="adj1" fmla="val -9083"/>
              <a:gd name="adj2" fmla="val -117273"/>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バーベキュー広場</a:t>
            </a:r>
            <a:r>
              <a:rPr kumimoji="1" lang="en-US" altLang="ja-JP" sz="1050" dirty="0" smtClean="0">
                <a:solidFill>
                  <a:schemeClr val="tx1"/>
                </a:solidFill>
              </a:rPr>
              <a:t>50</a:t>
            </a:r>
            <a:r>
              <a:rPr kumimoji="1" lang="ja-JP" altLang="en-US" sz="1050" dirty="0" smtClean="0">
                <a:solidFill>
                  <a:schemeClr val="tx1"/>
                </a:solidFill>
              </a:rPr>
              <a:t>本</a:t>
            </a:r>
            <a:endParaRPr kumimoji="1" lang="ja-JP" altLang="en-US" sz="1050" dirty="0"/>
          </a:p>
        </p:txBody>
      </p:sp>
      <p:sp>
        <p:nvSpPr>
          <p:cNvPr id="22" name="フリーフォーム 21"/>
          <p:cNvSpPr/>
          <p:nvPr/>
        </p:nvSpPr>
        <p:spPr>
          <a:xfrm>
            <a:off x="1047255" y="487990"/>
            <a:ext cx="5465692" cy="6030897"/>
          </a:xfrm>
          <a:custGeom>
            <a:avLst/>
            <a:gdLst>
              <a:gd name="connsiteX0" fmla="*/ 182481 w 5045254"/>
              <a:gd name="connsiteY0" fmla="*/ 179276 h 6030897"/>
              <a:gd name="connsiteX1" fmla="*/ 380189 w 5045254"/>
              <a:gd name="connsiteY1" fmla="*/ 129849 h 6030897"/>
              <a:gd name="connsiteX2" fmla="*/ 1133952 w 5045254"/>
              <a:gd name="connsiteY2" fmla="*/ 129849 h 6030897"/>
              <a:gd name="connsiteX3" fmla="*/ 1714719 w 5045254"/>
              <a:gd name="connsiteY3" fmla="*/ 117492 h 6030897"/>
              <a:gd name="connsiteX4" fmla="*/ 2394341 w 5045254"/>
              <a:gd name="connsiteY4" fmla="*/ 278130 h 6030897"/>
              <a:gd name="connsiteX5" fmla="*/ 2616762 w 5045254"/>
              <a:gd name="connsiteY5" fmla="*/ 475838 h 6030897"/>
              <a:gd name="connsiteX6" fmla="*/ 2517908 w 5045254"/>
              <a:gd name="connsiteY6" fmla="*/ 525265 h 6030897"/>
              <a:gd name="connsiteX7" fmla="*/ 2443768 w 5045254"/>
              <a:gd name="connsiteY7" fmla="*/ 438768 h 6030897"/>
              <a:gd name="connsiteX8" fmla="*/ 2110135 w 5045254"/>
              <a:gd name="connsiteY8" fmla="*/ 463481 h 6030897"/>
              <a:gd name="connsiteX9" fmla="*/ 1924784 w 5045254"/>
              <a:gd name="connsiteY9" fmla="*/ 500552 h 6030897"/>
              <a:gd name="connsiteX10" fmla="*/ 1702362 w 5045254"/>
              <a:gd name="connsiteY10" fmla="*/ 463481 h 6030897"/>
              <a:gd name="connsiteX11" fmla="*/ 1319303 w 5045254"/>
              <a:gd name="connsiteY11" fmla="*/ 401697 h 6030897"/>
              <a:gd name="connsiteX12" fmla="*/ 1319303 w 5045254"/>
              <a:gd name="connsiteY12" fmla="*/ 352270 h 6030897"/>
              <a:gd name="connsiteX13" fmla="*/ 1195735 w 5045254"/>
              <a:gd name="connsiteY13" fmla="*/ 339914 h 6030897"/>
              <a:gd name="connsiteX14" fmla="*/ 923887 w 5045254"/>
              <a:gd name="connsiteY14" fmla="*/ 352270 h 6030897"/>
              <a:gd name="connsiteX15" fmla="*/ 726179 w 5045254"/>
              <a:gd name="connsiteY15" fmla="*/ 426411 h 6030897"/>
              <a:gd name="connsiteX16" fmla="*/ 614968 w 5045254"/>
              <a:gd name="connsiteY16" fmla="*/ 525265 h 6030897"/>
              <a:gd name="connsiteX17" fmla="*/ 627325 w 5045254"/>
              <a:gd name="connsiteY17" fmla="*/ 858897 h 6030897"/>
              <a:gd name="connsiteX18" fmla="*/ 960957 w 5045254"/>
              <a:gd name="connsiteY18" fmla="*/ 1007179 h 6030897"/>
              <a:gd name="connsiteX19" fmla="*/ 1047454 w 5045254"/>
              <a:gd name="connsiteY19" fmla="*/ 1007179 h 6030897"/>
              <a:gd name="connsiteX20" fmla="*/ 1517011 w 5045254"/>
              <a:gd name="connsiteY20" fmla="*/ 1180173 h 6030897"/>
              <a:gd name="connsiteX21" fmla="*/ 2110135 w 5045254"/>
              <a:gd name="connsiteY21" fmla="*/ 1439665 h 6030897"/>
              <a:gd name="connsiteX22" fmla="*/ 2567335 w 5045254"/>
              <a:gd name="connsiteY22" fmla="*/ 1625016 h 6030897"/>
              <a:gd name="connsiteX23" fmla="*/ 2641476 w 5045254"/>
              <a:gd name="connsiteY23" fmla="*/ 1859795 h 6030897"/>
              <a:gd name="connsiteX24" fmla="*/ 2307844 w 5045254"/>
              <a:gd name="connsiteY24" fmla="*/ 2119287 h 6030897"/>
              <a:gd name="connsiteX25" fmla="*/ 2307844 w 5045254"/>
              <a:gd name="connsiteY25" fmla="*/ 2304638 h 6030897"/>
              <a:gd name="connsiteX26" fmla="*/ 2480838 w 5045254"/>
              <a:gd name="connsiteY26" fmla="*/ 2564130 h 6030897"/>
              <a:gd name="connsiteX27" fmla="*/ 2653833 w 5045254"/>
              <a:gd name="connsiteY27" fmla="*/ 2823622 h 6030897"/>
              <a:gd name="connsiteX28" fmla="*/ 2925681 w 5045254"/>
              <a:gd name="connsiteY28" fmla="*/ 2910119 h 6030897"/>
              <a:gd name="connsiteX29" fmla="*/ 3185173 w 5045254"/>
              <a:gd name="connsiteY29" fmla="*/ 3021330 h 6030897"/>
              <a:gd name="connsiteX30" fmla="*/ 3531162 w 5045254"/>
              <a:gd name="connsiteY30" fmla="*/ 3342606 h 6030897"/>
              <a:gd name="connsiteX31" fmla="*/ 3716514 w 5045254"/>
              <a:gd name="connsiteY31" fmla="*/ 3478530 h 6030897"/>
              <a:gd name="connsiteX32" fmla="*/ 3963649 w 5045254"/>
              <a:gd name="connsiteY32" fmla="*/ 3614454 h 6030897"/>
              <a:gd name="connsiteX33" fmla="*/ 4359065 w 5045254"/>
              <a:gd name="connsiteY33" fmla="*/ 3972800 h 6030897"/>
              <a:gd name="connsiteX34" fmla="*/ 4507346 w 5045254"/>
              <a:gd name="connsiteY34" fmla="*/ 4244649 h 6030897"/>
              <a:gd name="connsiteX35" fmla="*/ 4779195 w 5045254"/>
              <a:gd name="connsiteY35" fmla="*/ 4590638 h 6030897"/>
              <a:gd name="connsiteX36" fmla="*/ 4840979 w 5045254"/>
              <a:gd name="connsiteY36" fmla="*/ 4800703 h 6030897"/>
              <a:gd name="connsiteX37" fmla="*/ 4779195 w 5045254"/>
              <a:gd name="connsiteY37" fmla="*/ 4874843 h 6030897"/>
              <a:gd name="connsiteX38" fmla="*/ 1479941 w 5045254"/>
              <a:gd name="connsiteY38" fmla="*/ 5949881 h 6030897"/>
              <a:gd name="connsiteX39" fmla="*/ 83627 w 5045254"/>
              <a:gd name="connsiteY39" fmla="*/ 2391135 h 6030897"/>
              <a:gd name="connsiteX40" fmla="*/ 182481 w 5045254"/>
              <a:gd name="connsiteY40" fmla="*/ 179276 h 603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045254" h="6030897">
                <a:moveTo>
                  <a:pt x="182481" y="179276"/>
                </a:moveTo>
                <a:cubicBezTo>
                  <a:pt x="231908" y="-197605"/>
                  <a:pt x="221610" y="138087"/>
                  <a:pt x="380189" y="129849"/>
                </a:cubicBezTo>
                <a:cubicBezTo>
                  <a:pt x="538768" y="121611"/>
                  <a:pt x="911530" y="131908"/>
                  <a:pt x="1133952" y="129849"/>
                </a:cubicBezTo>
                <a:cubicBezTo>
                  <a:pt x="1356374" y="127790"/>
                  <a:pt x="1504654" y="92778"/>
                  <a:pt x="1714719" y="117492"/>
                </a:cubicBezTo>
                <a:cubicBezTo>
                  <a:pt x="1924784" y="142205"/>
                  <a:pt x="2244001" y="218406"/>
                  <a:pt x="2394341" y="278130"/>
                </a:cubicBezTo>
                <a:cubicBezTo>
                  <a:pt x="2544682" y="337854"/>
                  <a:pt x="2596168" y="434649"/>
                  <a:pt x="2616762" y="475838"/>
                </a:cubicBezTo>
                <a:cubicBezTo>
                  <a:pt x="2637356" y="517027"/>
                  <a:pt x="2546740" y="531443"/>
                  <a:pt x="2517908" y="525265"/>
                </a:cubicBezTo>
                <a:cubicBezTo>
                  <a:pt x="2489076" y="519087"/>
                  <a:pt x="2511730" y="449065"/>
                  <a:pt x="2443768" y="438768"/>
                </a:cubicBezTo>
                <a:cubicBezTo>
                  <a:pt x="2375806" y="428471"/>
                  <a:pt x="2196632" y="453184"/>
                  <a:pt x="2110135" y="463481"/>
                </a:cubicBezTo>
                <a:cubicBezTo>
                  <a:pt x="2023638" y="473778"/>
                  <a:pt x="1992746" y="500552"/>
                  <a:pt x="1924784" y="500552"/>
                </a:cubicBezTo>
                <a:cubicBezTo>
                  <a:pt x="1856822" y="500552"/>
                  <a:pt x="1702362" y="463481"/>
                  <a:pt x="1702362" y="463481"/>
                </a:cubicBezTo>
                <a:cubicBezTo>
                  <a:pt x="1601449" y="447005"/>
                  <a:pt x="1383146" y="420232"/>
                  <a:pt x="1319303" y="401697"/>
                </a:cubicBezTo>
                <a:cubicBezTo>
                  <a:pt x="1255460" y="383162"/>
                  <a:pt x="1339898" y="362567"/>
                  <a:pt x="1319303" y="352270"/>
                </a:cubicBezTo>
                <a:cubicBezTo>
                  <a:pt x="1298708" y="341973"/>
                  <a:pt x="1261638" y="339914"/>
                  <a:pt x="1195735" y="339914"/>
                </a:cubicBezTo>
                <a:cubicBezTo>
                  <a:pt x="1129832" y="339914"/>
                  <a:pt x="1002146" y="337854"/>
                  <a:pt x="923887" y="352270"/>
                </a:cubicBezTo>
                <a:cubicBezTo>
                  <a:pt x="845628" y="366686"/>
                  <a:pt x="777665" y="397579"/>
                  <a:pt x="726179" y="426411"/>
                </a:cubicBezTo>
                <a:cubicBezTo>
                  <a:pt x="674693" y="455243"/>
                  <a:pt x="631444" y="453184"/>
                  <a:pt x="614968" y="525265"/>
                </a:cubicBezTo>
                <a:cubicBezTo>
                  <a:pt x="598492" y="597346"/>
                  <a:pt x="569660" y="778578"/>
                  <a:pt x="627325" y="858897"/>
                </a:cubicBezTo>
                <a:cubicBezTo>
                  <a:pt x="684990" y="939216"/>
                  <a:pt x="890936" y="982465"/>
                  <a:pt x="960957" y="1007179"/>
                </a:cubicBezTo>
                <a:cubicBezTo>
                  <a:pt x="1030978" y="1031893"/>
                  <a:pt x="954778" y="978347"/>
                  <a:pt x="1047454" y="1007179"/>
                </a:cubicBezTo>
                <a:cubicBezTo>
                  <a:pt x="1140130" y="1036011"/>
                  <a:pt x="1339898" y="1108092"/>
                  <a:pt x="1517011" y="1180173"/>
                </a:cubicBezTo>
                <a:cubicBezTo>
                  <a:pt x="1694125" y="1252254"/>
                  <a:pt x="1935081" y="1365525"/>
                  <a:pt x="2110135" y="1439665"/>
                </a:cubicBezTo>
                <a:cubicBezTo>
                  <a:pt x="2285189" y="1513805"/>
                  <a:pt x="2478778" y="1554994"/>
                  <a:pt x="2567335" y="1625016"/>
                </a:cubicBezTo>
                <a:cubicBezTo>
                  <a:pt x="2655892" y="1695038"/>
                  <a:pt x="2684725" y="1777416"/>
                  <a:pt x="2641476" y="1859795"/>
                </a:cubicBezTo>
                <a:cubicBezTo>
                  <a:pt x="2598227" y="1942174"/>
                  <a:pt x="2363449" y="2045147"/>
                  <a:pt x="2307844" y="2119287"/>
                </a:cubicBezTo>
                <a:cubicBezTo>
                  <a:pt x="2252239" y="2193427"/>
                  <a:pt x="2279012" y="2230498"/>
                  <a:pt x="2307844" y="2304638"/>
                </a:cubicBezTo>
                <a:cubicBezTo>
                  <a:pt x="2336676" y="2378779"/>
                  <a:pt x="2480838" y="2564130"/>
                  <a:pt x="2480838" y="2564130"/>
                </a:cubicBezTo>
                <a:cubicBezTo>
                  <a:pt x="2538503" y="2650627"/>
                  <a:pt x="2579693" y="2765957"/>
                  <a:pt x="2653833" y="2823622"/>
                </a:cubicBezTo>
                <a:cubicBezTo>
                  <a:pt x="2727973" y="2881287"/>
                  <a:pt x="2837124" y="2877168"/>
                  <a:pt x="2925681" y="2910119"/>
                </a:cubicBezTo>
                <a:cubicBezTo>
                  <a:pt x="3014238" y="2943070"/>
                  <a:pt x="3084260" y="2949249"/>
                  <a:pt x="3185173" y="3021330"/>
                </a:cubicBezTo>
                <a:cubicBezTo>
                  <a:pt x="3286087" y="3093411"/>
                  <a:pt x="3442605" y="3266406"/>
                  <a:pt x="3531162" y="3342606"/>
                </a:cubicBezTo>
                <a:cubicBezTo>
                  <a:pt x="3619719" y="3418806"/>
                  <a:pt x="3644433" y="3433222"/>
                  <a:pt x="3716514" y="3478530"/>
                </a:cubicBezTo>
                <a:cubicBezTo>
                  <a:pt x="3788595" y="3523838"/>
                  <a:pt x="3856557" y="3532076"/>
                  <a:pt x="3963649" y="3614454"/>
                </a:cubicBezTo>
                <a:cubicBezTo>
                  <a:pt x="4070741" y="3696832"/>
                  <a:pt x="4268449" y="3867768"/>
                  <a:pt x="4359065" y="3972800"/>
                </a:cubicBezTo>
                <a:cubicBezTo>
                  <a:pt x="4449681" y="4077832"/>
                  <a:pt x="4437324" y="4141676"/>
                  <a:pt x="4507346" y="4244649"/>
                </a:cubicBezTo>
                <a:cubicBezTo>
                  <a:pt x="4577368" y="4347622"/>
                  <a:pt x="4723590" y="4497962"/>
                  <a:pt x="4779195" y="4590638"/>
                </a:cubicBezTo>
                <a:cubicBezTo>
                  <a:pt x="4834801" y="4683314"/>
                  <a:pt x="4840979" y="4753336"/>
                  <a:pt x="4840979" y="4800703"/>
                </a:cubicBezTo>
                <a:cubicBezTo>
                  <a:pt x="4840979" y="4848070"/>
                  <a:pt x="5339368" y="4683313"/>
                  <a:pt x="4779195" y="4874843"/>
                </a:cubicBezTo>
                <a:cubicBezTo>
                  <a:pt x="4219022" y="5066373"/>
                  <a:pt x="2262536" y="6363832"/>
                  <a:pt x="1479941" y="5949881"/>
                </a:cubicBezTo>
                <a:cubicBezTo>
                  <a:pt x="697346" y="5535930"/>
                  <a:pt x="299870" y="3354962"/>
                  <a:pt x="83627" y="2391135"/>
                </a:cubicBezTo>
                <a:cubicBezTo>
                  <a:pt x="-132616" y="1427308"/>
                  <a:pt x="133054" y="556157"/>
                  <a:pt x="182481" y="179276"/>
                </a:cubicBez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456723" y="5131276"/>
            <a:ext cx="2276585" cy="1200329"/>
          </a:xfrm>
          <a:prstGeom prst="rect">
            <a:avLst/>
          </a:prstGeom>
          <a:noFill/>
        </p:spPr>
        <p:txBody>
          <a:bodyPr wrap="none" rtlCol="0">
            <a:spAutoFit/>
          </a:bodyPr>
          <a:lstStyle/>
          <a:p>
            <a:r>
              <a:rPr kumimoji="1" lang="ja-JP" altLang="en-US" b="1" dirty="0" smtClean="0">
                <a:solidFill>
                  <a:srgbClr val="FF0000"/>
                </a:solidFill>
              </a:rPr>
              <a:t>Ｈ</a:t>
            </a:r>
            <a:r>
              <a:rPr kumimoji="1" lang="en-US" altLang="ja-JP" b="1" dirty="0" smtClean="0">
                <a:solidFill>
                  <a:srgbClr val="FF0000"/>
                </a:solidFill>
              </a:rPr>
              <a:t>27</a:t>
            </a:r>
            <a:r>
              <a:rPr kumimoji="1" lang="ja-JP" altLang="en-US" b="1" dirty="0" smtClean="0">
                <a:solidFill>
                  <a:srgbClr val="FF0000"/>
                </a:solidFill>
              </a:rPr>
              <a:t>年まで植栽予定</a:t>
            </a:r>
            <a:endParaRPr kumimoji="1" lang="en-US" altLang="ja-JP" b="1" dirty="0" smtClean="0">
              <a:solidFill>
                <a:srgbClr val="FF0000"/>
              </a:solidFill>
            </a:endParaRPr>
          </a:p>
          <a:p>
            <a:r>
              <a:rPr lang="ja-JP" altLang="en-US" b="1" dirty="0">
                <a:solidFill>
                  <a:srgbClr val="FF0000"/>
                </a:solidFill>
              </a:rPr>
              <a:t>　</a:t>
            </a:r>
            <a:r>
              <a:rPr lang="en-US" altLang="ja-JP" b="1" dirty="0" smtClean="0">
                <a:solidFill>
                  <a:srgbClr val="FF0000"/>
                </a:solidFill>
              </a:rPr>
              <a:t>1000</a:t>
            </a:r>
            <a:r>
              <a:rPr lang="ja-JP" altLang="en-US" b="1" dirty="0" smtClean="0">
                <a:solidFill>
                  <a:srgbClr val="FF0000"/>
                </a:solidFill>
              </a:rPr>
              <a:t>本</a:t>
            </a:r>
            <a:endParaRPr lang="en-US" altLang="ja-JP" b="1" dirty="0" smtClean="0">
              <a:solidFill>
                <a:srgbClr val="FF0000"/>
              </a:solidFill>
            </a:endParaRPr>
          </a:p>
          <a:p>
            <a:r>
              <a:rPr kumimoji="1" lang="ja-JP" altLang="en-US" b="1" dirty="0" smtClean="0">
                <a:solidFill>
                  <a:srgbClr val="FF0000"/>
                </a:solidFill>
              </a:rPr>
              <a:t>将来公園全体総本数</a:t>
            </a:r>
            <a:endParaRPr kumimoji="1" lang="en-US" altLang="ja-JP" b="1" dirty="0" smtClean="0">
              <a:solidFill>
                <a:srgbClr val="FF0000"/>
              </a:solidFill>
            </a:endParaRPr>
          </a:p>
          <a:p>
            <a:r>
              <a:rPr lang="ja-JP" altLang="en-US" b="1" dirty="0">
                <a:solidFill>
                  <a:srgbClr val="FF0000"/>
                </a:solidFill>
              </a:rPr>
              <a:t>　</a:t>
            </a:r>
            <a:r>
              <a:rPr lang="en-US" altLang="ja-JP" b="1" dirty="0" smtClean="0">
                <a:solidFill>
                  <a:srgbClr val="FF0000"/>
                </a:solidFill>
              </a:rPr>
              <a:t>5000</a:t>
            </a:r>
            <a:r>
              <a:rPr lang="ja-JP" altLang="en-US" b="1" dirty="0" smtClean="0">
                <a:solidFill>
                  <a:srgbClr val="FF0000"/>
                </a:solidFill>
              </a:rPr>
              <a:t>本予定</a:t>
            </a:r>
            <a:endParaRPr kumimoji="1" lang="ja-JP" altLang="en-US" b="1" dirty="0">
              <a:solidFill>
                <a:srgbClr val="FF0000"/>
              </a:solidFill>
            </a:endParaRPr>
          </a:p>
        </p:txBody>
      </p:sp>
      <p:pic>
        <p:nvPicPr>
          <p:cNvPr id="1027" name="Picture 3" descr="C:\Users\義幸\AppData\Local\Microsoft\Windows\Temporary Internet Files\Content.IE5\D2E8ZWUK\MC9002831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2571" y="6153664"/>
            <a:ext cx="738741" cy="684317"/>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6953177" y="5975702"/>
            <a:ext cx="889987" cy="261610"/>
          </a:xfrm>
          <a:prstGeom prst="rect">
            <a:avLst/>
          </a:prstGeom>
          <a:noFill/>
        </p:spPr>
        <p:txBody>
          <a:bodyPr wrap="none" rtlCol="0">
            <a:spAutoFit/>
          </a:bodyPr>
          <a:lstStyle/>
          <a:p>
            <a:r>
              <a:rPr kumimoji="1" lang="ja-JP" altLang="en-US" sz="1100" b="1" dirty="0" smtClean="0">
                <a:solidFill>
                  <a:srgbClr val="FF0000"/>
                </a:solidFill>
              </a:rPr>
              <a:t>加工場予定</a:t>
            </a:r>
            <a:endParaRPr kumimoji="1" lang="ja-JP" altLang="en-US" sz="1100" b="1" dirty="0">
              <a:solidFill>
                <a:srgbClr val="FF0000"/>
              </a:solidFill>
            </a:endParaRPr>
          </a:p>
        </p:txBody>
      </p:sp>
      <p:sp>
        <p:nvSpPr>
          <p:cNvPr id="3" name="テキスト ボックス 2"/>
          <p:cNvSpPr txBox="1"/>
          <p:nvPr/>
        </p:nvSpPr>
        <p:spPr>
          <a:xfrm>
            <a:off x="3856" y="16442"/>
            <a:ext cx="803425" cy="369332"/>
          </a:xfrm>
          <a:prstGeom prst="rect">
            <a:avLst/>
          </a:prstGeom>
          <a:noFill/>
        </p:spPr>
        <p:txBody>
          <a:bodyPr wrap="none" rtlCol="0">
            <a:spAutoFit/>
          </a:bodyPr>
          <a:lstStyle/>
          <a:p>
            <a:r>
              <a:rPr kumimoji="1" lang="ja-JP" altLang="en-US" dirty="0" smtClean="0"/>
              <a:t>参考２</a:t>
            </a:r>
            <a:endParaRPr kumimoji="1" lang="ja-JP" altLang="en-US" dirty="0"/>
          </a:p>
        </p:txBody>
      </p:sp>
    </p:spTree>
    <p:extLst>
      <p:ext uri="{BB962C8B-B14F-4D97-AF65-F5344CB8AC3E}">
        <p14:creationId xmlns:p14="http://schemas.microsoft.com/office/powerpoint/2010/main" val="1120757175"/>
      </p:ext>
    </p:extLst>
  </p:cSld>
  <p:clrMapOvr>
    <a:masterClrMapping/>
  </p:clrMapOvr>
</p:sld>
</file>

<file path=ppt/theme/theme1.xml><?xml version="1.0" encoding="utf-8"?>
<a:theme xmlns:a="http://schemas.openxmlformats.org/drawingml/2006/main" name="うぐいす色の和紙">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ＭＳ Ｐ明朝"/>
        <a:ea typeface="ＭＳ Ｐ明朝"/>
        <a:cs typeface=""/>
      </a:majorFont>
      <a:minorFont>
        <a:latin typeface="ＭＳ Ｐ明朝"/>
        <a:ea typeface="ＭＳ Ｐ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rgbClr val="002060"/>
          </a:solidFill>
          <a:round/>
          <a:headEnd/>
          <a:tailEnd/>
        </a:ln>
        <a:extLst>
          <a:ext uri="{909E8E84-426E-40DD-AFC4-6F175D3DCCD1}">
            <a14:hiddenFill xmlns:a14="http://schemas.microsoft.com/office/drawing/2010/main">
              <a:solidFill>
                <a:srgbClr val="FFFFFF"/>
              </a:solidFill>
            </a14:hiddenFill>
          </a:ext>
        </a:extLst>
      </a:spPr>
      <a:bodyPr/>
      <a:lstStyle>
        <a:defPPr>
          <a:defRPr sz="1100" dirty="0" smtClean="0">
            <a:solidFill>
              <a:schemeClr val="tx1"/>
            </a:solidFill>
          </a:defRPr>
        </a:defPPr>
      </a:lstStyle>
    </a:sp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TotalTime>
  <Words>1737</Words>
  <Application>Microsoft Office PowerPoint</Application>
  <PresentationFormat>A4 210 x 297 mm</PresentationFormat>
  <Paragraphs>367</Paragraphs>
  <Slides>14</Slides>
  <Notes>9</Notes>
  <HiddenSlides>0</HiddenSlides>
  <MMClips>0</MMClips>
  <ScaleCrop>false</ScaleCrop>
  <HeadingPairs>
    <vt:vector size="6" baseType="variant">
      <vt:variant>
        <vt:lpstr>テーマ</vt:lpstr>
      </vt:variant>
      <vt:variant>
        <vt:i4>1</vt:i4>
      </vt:variant>
      <vt:variant>
        <vt:lpstr>リンクの設定</vt:lpstr>
      </vt:variant>
      <vt:variant>
        <vt:i4>1</vt:i4>
      </vt:variant>
      <vt:variant>
        <vt:lpstr>スライド タイトル</vt:lpstr>
      </vt:variant>
      <vt:variant>
        <vt:i4>14</vt:i4>
      </vt:variant>
    </vt:vector>
  </HeadingPairs>
  <TitlesOfParts>
    <vt:vector size="16" baseType="lpstr">
      <vt:lpstr>うぐいす色の和紙</vt:lpstr>
      <vt:lpstr>C:\Users\馬上　義幸\Desktop\Book0911.xlsx!Sheet2!R1C1:R5C11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馬上　義幸</dc:creator>
  <cp:lastModifiedBy>馬上　義幸</cp:lastModifiedBy>
  <cp:revision>93</cp:revision>
  <cp:lastPrinted>2013-02-02T23:38:07Z</cp:lastPrinted>
  <dcterms:created xsi:type="dcterms:W3CDTF">2012-10-15T10:30:11Z</dcterms:created>
  <dcterms:modified xsi:type="dcterms:W3CDTF">2013-02-17T11:08:04Z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TC101743991041</vt:lpwstr>
  </property>
</Properties>
</file>